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ustom.xml" ContentType="application/vnd.openxmlformats-officedocument.custom-properti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26"/>
  </p:notesMasterIdLst>
  <p:sldIdLst>
    <p:sldId id="256" r:id="rId3"/>
    <p:sldId id="257" r:id="rId4"/>
    <p:sldId id="305" r:id="rId5"/>
    <p:sldId id="306" r:id="rId6"/>
    <p:sldId id="307" r:id="rId7"/>
    <p:sldId id="309" r:id="rId8"/>
    <p:sldId id="310" r:id="rId9"/>
    <p:sldId id="258" r:id="rId10"/>
    <p:sldId id="311" r:id="rId11"/>
    <p:sldId id="312" r:id="rId12"/>
    <p:sldId id="313" r:id="rId13"/>
    <p:sldId id="314" r:id="rId14"/>
    <p:sldId id="315" r:id="rId15"/>
    <p:sldId id="316" r:id="rId16"/>
    <p:sldId id="317" r:id="rId17"/>
    <p:sldId id="318" r:id="rId18"/>
    <p:sldId id="319" r:id="rId19"/>
    <p:sldId id="320" r:id="rId20"/>
    <p:sldId id="322" r:id="rId21"/>
    <p:sldId id="259" r:id="rId22"/>
    <p:sldId id="290" r:id="rId23"/>
    <p:sldId id="323" r:id="rId24"/>
    <p:sldId id="321" r:id="rId25"/>
  </p:sldIdLst>
  <p:sldSz cx="9144000" cy="6858000" type="screen4x3"/>
  <p:notesSz cx="6858000" cy="9144000"/>
  <p:defaultTextStyle>
    <a:defPPr>
      <a:defRPr lang="en-US"/>
    </a:defPPr>
    <a:lvl1pPr marL="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9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scrgbClr r="0" g="0" b="0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>
      <p:cViewPr varScale="1">
        <p:scale>
          <a:sx n="59" d="100"/>
          <a:sy n="59" d="100"/>
        </p:scale>
        <p:origin x="-1008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es-ES" sz="1200"/>
            </a:lvl1pPr>
          </a:lstStyle>
          <a:p>
            <a:endParaRPr lang="es-ES"/>
          </a:p>
        </p:txBody>
      </p:sp>
      <p:sp>
        <p:nvSpPr>
          <p:cNvPr id="3" name="Rectangl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es-ES" sz="1200"/>
            </a:lvl1pPr>
          </a:lstStyle>
          <a:p>
            <a:fld id="{F97678DB-3F8D-4CD0-BA77-3656CB4B8304}" type="datetimeFigureOut">
              <a:rPr/>
              <a:pPr/>
              <a:t>29/06/2016</a:t>
            </a:fld>
            <a:endParaRPr lang="es-ES"/>
          </a:p>
        </p:txBody>
      </p:sp>
      <p:sp>
        <p:nvSpPr>
          <p:cNvPr id="4" name="Rectangl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/>
          <a:p>
            <a:endParaRPr lang="es-ES"/>
          </a:p>
        </p:txBody>
      </p:sp>
      <p:sp>
        <p:nvSpPr>
          <p:cNvPr id="5" name="Rectangl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es-ES"/>
              <a:t>Haga clic para modificar los estilos de título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Rectangl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es-ES" sz="1200"/>
            </a:lvl1pPr>
          </a:lstStyle>
          <a:p>
            <a:endParaRPr lang="es-ES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es-ES" sz="1200"/>
            </a:lvl1pPr>
          </a:lstStyle>
          <a:p>
            <a:fld id="{55A5A28D-BDB6-46FF-A1EF-D3D59E3A726F}" type="slidenum">
              <a:rPr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9324525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 latinLnBrk="0">
      <a:defRPr lang="es-ES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lang="es-ES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lang="es-ES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lang="es-ES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lang="es-ES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lang="es-ES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lang="es-ES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lang="es-ES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lang="es-ES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A5A28D-BDB6-46FF-A1EF-D3D59E3A726F}" type="slidenum">
              <a:rPr lang="es-ES" smtClean="0"/>
              <a:pPr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947378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>
          <a:noFill/>
          <a:ln w="12700">
            <a:solidFill>
              <a:prstClr val="black"/>
            </a:solidFill>
          </a:ln>
        </p:spPr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Inserte un mapa del país.</a:t>
            </a:r>
            <a:endParaRPr lang="es-E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A5A28D-BDB6-46FF-A1EF-D3D59E3A726F}" type="slidenum">
              <a:rPr lang="es-ES" smtClean="0"/>
              <a:pPr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7796180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>
          <a:noFill/>
          <a:ln w="12700">
            <a:solidFill>
              <a:prstClr val="black"/>
            </a:solidFill>
          </a:ln>
        </p:spPr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Inserte un mapa del país.</a:t>
            </a:r>
            <a:endParaRPr lang="es-E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A5A28D-BDB6-46FF-A1EF-D3D59E3A726F}" type="slidenum">
              <a:rPr lang="es-ES" smtClean="0"/>
              <a:pPr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7796180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>
          <a:noFill/>
          <a:ln w="12700">
            <a:solidFill>
              <a:prstClr val="black"/>
            </a:solidFill>
          </a:ln>
        </p:spPr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Inserte un mapa del país.</a:t>
            </a:r>
            <a:endParaRPr lang="es-E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A5A28D-BDB6-46FF-A1EF-D3D59E3A726F}" type="slidenum">
              <a:rPr lang="es-ES" smtClean="0"/>
              <a:pPr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7796180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>
          <a:noFill/>
          <a:ln w="12700">
            <a:solidFill>
              <a:prstClr val="black"/>
            </a:solidFill>
          </a:ln>
        </p:spPr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Inserte un mapa del país.</a:t>
            </a:r>
            <a:endParaRPr lang="es-E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A5A28D-BDB6-46FF-A1EF-D3D59E3A726F}" type="slidenum">
              <a:rPr lang="es-ES" smtClean="0"/>
              <a:pPr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7796180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>
          <a:noFill/>
          <a:ln w="12700">
            <a:solidFill>
              <a:prstClr val="black"/>
            </a:solidFill>
          </a:ln>
        </p:spPr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Inserte un mapa del país.</a:t>
            </a:r>
            <a:endParaRPr lang="es-E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A5A28D-BDB6-46FF-A1EF-D3D59E3A726F}" type="slidenum">
              <a:rPr lang="es-ES" smtClean="0"/>
              <a:pPr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7796180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>
          <a:noFill/>
          <a:ln w="12700">
            <a:solidFill>
              <a:prstClr val="black"/>
            </a:solidFill>
          </a:ln>
        </p:spPr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Inserte un mapa del país.</a:t>
            </a:r>
            <a:endParaRPr lang="es-E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A5A28D-BDB6-46FF-A1EF-D3D59E3A726F}" type="slidenum">
              <a:rPr lang="es-ES" smtClean="0"/>
              <a:pPr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7796180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>
          <a:noFill/>
          <a:ln w="12700">
            <a:solidFill>
              <a:prstClr val="black"/>
            </a:solidFill>
          </a:ln>
        </p:spPr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Inserte</a:t>
            </a:r>
            <a:r>
              <a:rPr lang="es-ES" baseline="0" dirty="0" smtClean="0"/>
              <a:t> una fotografía de uno de los accidentes geográficos del país.</a:t>
            </a:r>
            <a:endParaRPr lang="es-E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A5A28D-BDB6-46FF-A1EF-D3D59E3A726F}" type="slidenum">
              <a:rPr lang="es-ES" smtClean="0"/>
              <a:pPr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5596211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>
          <a:noFill/>
          <a:ln w="12700">
            <a:solidFill>
              <a:prstClr val="black"/>
            </a:solidFill>
          </a:ln>
        </p:spPr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Inserte un mapa del país.</a:t>
            </a:r>
            <a:endParaRPr lang="es-E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A5A28D-BDB6-46FF-A1EF-D3D59E3A726F}" type="slidenum">
              <a:rPr lang="es-ES" smtClean="0"/>
              <a:pPr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7796180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>
          <a:noFill/>
          <a:ln w="12700">
            <a:solidFill>
              <a:prstClr val="black"/>
            </a:solidFill>
          </a:ln>
        </p:spPr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Inserte un mapa del país.</a:t>
            </a:r>
            <a:endParaRPr lang="es-E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A5A28D-BDB6-46FF-A1EF-D3D59E3A726F}" type="slidenum">
              <a:rPr lang="es-ES" smtClean="0"/>
              <a:pPr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7796180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>
          <a:noFill/>
          <a:ln w="12700">
            <a:solidFill>
              <a:prstClr val="black"/>
            </a:solidFill>
          </a:ln>
        </p:spPr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Inserte un mapa del país.</a:t>
            </a:r>
            <a:endParaRPr lang="es-E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A5A28D-BDB6-46FF-A1EF-D3D59E3A726F}" type="slidenum">
              <a:rPr lang="es-ES" smtClean="0"/>
              <a:pPr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7796180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>
          <a:noFill/>
          <a:ln w="12700">
            <a:solidFill>
              <a:prstClr val="black"/>
            </a:solidFill>
          </a:ln>
        </p:spPr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Inserte</a:t>
            </a:r>
            <a:r>
              <a:rPr lang="es-ES" baseline="0" dirty="0" smtClean="0"/>
              <a:t> una fotografía de uno de los accidentes geográficos del país.</a:t>
            </a:r>
            <a:endParaRPr lang="es-E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A5A28D-BDB6-46FF-A1EF-D3D59E3A726F}" type="slidenum">
              <a:rPr lang="es-ES" smtClean="0"/>
              <a:pPr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5596211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>
          <a:noFill/>
          <a:ln w="12700">
            <a:solidFill>
              <a:prstClr val="black"/>
            </a:solidFill>
          </a:ln>
        </p:spPr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Inserte un mapa del país.</a:t>
            </a:r>
            <a:endParaRPr lang="es-E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A5A28D-BDB6-46FF-A1EF-D3D59E3A726F}" type="slidenum">
              <a:rPr lang="es-ES" smtClean="0"/>
              <a:pPr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7796180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>
          <a:noFill/>
          <a:ln w="12700">
            <a:solidFill>
              <a:prstClr val="black"/>
            </a:solidFill>
          </a:ln>
        </p:spPr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Inserte un mapa del país.</a:t>
            </a:r>
            <a:endParaRPr lang="es-E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A5A28D-BDB6-46FF-A1EF-D3D59E3A726F}" type="slidenum">
              <a:rPr lang="es-ES" smtClean="0"/>
              <a:pPr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77961802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>
          <a:noFill/>
          <a:ln w="12700">
            <a:solidFill>
              <a:prstClr val="black"/>
            </a:solidFill>
          </a:ln>
        </p:spPr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Inserte un mapa del país.</a:t>
            </a:r>
            <a:endParaRPr lang="es-E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A5A28D-BDB6-46FF-A1EF-D3D59E3A726F}" type="slidenum">
              <a:rPr lang="es-ES" smtClean="0"/>
              <a:pPr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7796180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>
          <a:noFill/>
          <a:ln w="12700">
            <a:solidFill>
              <a:prstClr val="black"/>
            </a:solidFill>
          </a:ln>
        </p:spPr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Inserte un mapa del país.</a:t>
            </a:r>
            <a:endParaRPr lang="es-E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A5A28D-BDB6-46FF-A1EF-D3D59E3A726F}" type="slidenum">
              <a:rPr lang="es-ES" smtClean="0"/>
              <a:pPr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77961802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>
          <a:noFill/>
          <a:ln w="12700">
            <a:solidFill>
              <a:prstClr val="black"/>
            </a:solidFill>
          </a:ln>
        </p:spPr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Inserte un mapa del país.</a:t>
            </a:r>
            <a:endParaRPr lang="es-E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A5A28D-BDB6-46FF-A1EF-D3D59E3A726F}" type="slidenum">
              <a:rPr lang="es-ES" smtClean="0"/>
              <a:pPr/>
              <a:t>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77961802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>
          <a:noFill/>
          <a:ln w="12700">
            <a:solidFill>
              <a:prstClr val="black"/>
            </a:solidFill>
          </a:ln>
        </p:spPr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Inserte un mapa del país.</a:t>
            </a:r>
            <a:endParaRPr lang="es-E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A5A28D-BDB6-46FF-A1EF-D3D59E3A726F}" type="slidenum">
              <a:rPr lang="es-ES" smtClean="0"/>
              <a:pPr/>
              <a:t>18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77961802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>
          <a:noFill/>
          <a:ln w="12700">
            <a:solidFill>
              <a:prstClr val="black"/>
            </a:solidFill>
          </a:ln>
        </p:spPr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Inserte un mapa del país.</a:t>
            </a:r>
            <a:endParaRPr lang="es-E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A5A28D-BDB6-46FF-A1EF-D3D59E3A726F}" type="slidenum">
              <a:rPr lang="es-ES" smtClean="0"/>
              <a:pPr/>
              <a:t>19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77961802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>
          <a:noFill/>
          <a:ln w="12700">
            <a:solidFill>
              <a:prstClr val="black"/>
            </a:solidFill>
          </a:ln>
        </p:spPr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Inserte una fotografía que muestre una estación del año del país.</a:t>
            </a:r>
            <a:endParaRPr lang="es-E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A5A28D-BDB6-46FF-A1EF-D3D59E3A726F}" type="slidenum">
              <a:rPr lang="es-ES" smtClean="0"/>
              <a:pPr/>
              <a:t>20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6691867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>
          <a:noFill/>
          <a:ln w="12700">
            <a:solidFill>
              <a:prstClr val="black"/>
            </a:solidFill>
          </a:ln>
        </p:spPr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Inserte una imagen de uno de los puntos</a:t>
            </a:r>
            <a:r>
              <a:rPr lang="es-ES" baseline="0" dirty="0" smtClean="0"/>
              <a:t> de interés del país.</a:t>
            </a:r>
            <a:endParaRPr lang="es-E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A5A28D-BDB6-46FF-A1EF-D3D59E3A726F}" type="slidenum">
              <a:rPr lang="es-ES" smtClean="0"/>
              <a:pPr/>
              <a:t>21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47054607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>
          <a:noFill/>
          <a:ln w="12700">
            <a:solidFill>
              <a:prstClr val="black"/>
            </a:solidFill>
          </a:ln>
        </p:spPr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Inserte un mapa del país.</a:t>
            </a:r>
            <a:endParaRPr lang="es-E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A5A28D-BDB6-46FF-A1EF-D3D59E3A726F}" type="slidenum">
              <a:rPr lang="es-ES" smtClean="0"/>
              <a:pPr/>
              <a:t>22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77961802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A5A28D-BDB6-46FF-A1EF-D3D59E3A726F}" type="slidenum">
              <a:rPr lang="es-ES" smtClean="0"/>
              <a:pPr/>
              <a:t>23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947378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0"/>
            <a:ext cx="9163050" cy="6858000"/>
            <a:chOff x="0" y="0"/>
            <a:chExt cx="9163050" cy="6858000"/>
          </a:xfrm>
        </p:grpSpPr>
        <p:pic>
          <p:nvPicPr>
            <p:cNvPr id="7" name="Rectangle 6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92" y="457200"/>
              <a:ext cx="9144000" cy="64008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" name="Rectangle 7"/>
            <p:cNvSpPr/>
            <p:nvPr/>
          </p:nvSpPr>
          <p:spPr>
            <a:xfrm>
              <a:off x="1292" y="0"/>
              <a:ext cx="9144000" cy="6858000"/>
            </a:xfrm>
            <a:prstGeom prst="rect">
              <a:avLst/>
            </a:prstGeom>
            <a:solidFill>
              <a:schemeClr val="accent2">
                <a:shade val="75000"/>
                <a:alpha val="90000"/>
              </a:schemeClr>
            </a:solidFill>
            <a:ln w="25400" cap="rnd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0" y="0"/>
              <a:ext cx="9144000" cy="2286000"/>
            </a:xfrm>
            <a:prstGeom prst="rect">
              <a:avLst/>
            </a:prstGeom>
            <a:gradFill flip="none" rotWithShape="1">
              <a:gsLst>
                <a:gs pos="33000">
                  <a:schemeClr val="accent3">
                    <a:alpha val="49000"/>
                  </a:schemeClr>
                </a:gs>
                <a:gs pos="100000">
                  <a:schemeClr val="bg1">
                    <a:alpha val="43000"/>
                  </a:schemeClr>
                </a:gs>
              </a:gsLst>
              <a:lin ang="5400000" scaled="1"/>
              <a:tileRect/>
            </a:gradFill>
            <a:ln w="25400" cap="rnd" cmpd="sng" algn="ctr">
              <a:noFill/>
              <a:prstDash val="solid"/>
            </a:ln>
            <a:effectLst/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292" y="1981200"/>
              <a:ext cx="9144000" cy="609600"/>
            </a:xfrm>
            <a:prstGeom prst="rect">
              <a:avLst/>
            </a:prstGeom>
            <a:solidFill>
              <a:schemeClr val="tx2"/>
            </a:solidFill>
            <a:ln w="25400" cap="rnd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166" y="2590800"/>
              <a:ext cx="9144000" cy="457200"/>
            </a:xfrm>
            <a:prstGeom prst="rect">
              <a:avLst/>
            </a:prstGeom>
            <a:solidFill>
              <a:schemeClr val="accent6">
                <a:shade val="10000"/>
              </a:schemeClr>
            </a:solidFill>
            <a:ln w="25400" cap="rnd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9050" y="0"/>
              <a:ext cx="9144000" cy="1981200"/>
            </a:xfrm>
            <a:prstGeom prst="rect">
              <a:avLst/>
            </a:prstGeom>
            <a:gradFill flip="none" rotWithShape="1">
              <a:gsLst>
                <a:gs pos="33000">
                  <a:schemeClr val="accent3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  <a:ln w="25400" cap="rnd" cmpd="sng" algn="ctr">
              <a:noFill/>
              <a:prstDash val="solid"/>
            </a:ln>
            <a:effectLst/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2" name="Shape 1"/>
          <p:cNvSpPr>
            <a:spLocks noGrp="1"/>
          </p:cNvSpPr>
          <p:nvPr>
            <p:ph type="ctrTitle"/>
          </p:nvPr>
        </p:nvSpPr>
        <p:spPr>
          <a:xfrm>
            <a:off x="685800" y="1952625"/>
            <a:ext cx="7772400" cy="666750"/>
          </a:xfrm>
        </p:spPr>
        <p:txBody>
          <a:bodyPr/>
          <a:lstStyle>
            <a:lvl1pPr algn="ctr" latinLnBrk="0">
              <a:defRPr lang="es-ES" sz="3600" cap="all" baseline="0">
                <a:effectLst>
                  <a:outerShdw blurRad="254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hape 2"/>
          <p:cNvSpPr>
            <a:spLocks noGrp="1"/>
          </p:cNvSpPr>
          <p:nvPr>
            <p:ph type="subTitle" idx="1"/>
          </p:nvPr>
        </p:nvSpPr>
        <p:spPr>
          <a:xfrm>
            <a:off x="685800" y="2667000"/>
            <a:ext cx="7772400" cy="381000"/>
          </a:xfrm>
        </p:spPr>
        <p:txBody>
          <a:bodyPr/>
          <a:lstStyle>
            <a:lvl1pPr marL="0" indent="0" algn="ctr" latinLnBrk="0">
              <a:buNone/>
              <a:defRPr lang="es-ES" sz="1600">
                <a:solidFill>
                  <a:schemeClr val="bg1"/>
                </a:solidFill>
                <a:effectLst>
                  <a:outerShdw blurRad="254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 lang="es-ES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 lang="es-ES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 lang="es-ES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 lang="es-ES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 lang="es-ES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 lang="es-ES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 lang="es-ES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 lang="es-ES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hap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Shap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01318-6ABD-4BDD-BBB0-D5B124F36B42}" type="datetimeFigureOut">
              <a:rPr/>
              <a:pPr/>
              <a:t>29/06/2016</a:t>
            </a:fld>
            <a:endParaRPr lang="es-ES"/>
          </a:p>
        </p:txBody>
      </p:sp>
      <p:sp>
        <p:nvSpPr>
          <p:cNvPr id="5" name="Shap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hap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6ECA-4C16-4208-B374-27591EF545A3}" type="slidenum">
              <a:rPr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accent6">
            <a:shade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228600"/>
            <a:ext cx="9144000" cy="6400800"/>
            <a:chOff x="0" y="228600"/>
            <a:chExt cx="9144000" cy="6400800"/>
          </a:xfrm>
        </p:grpSpPr>
        <p:pic>
          <p:nvPicPr>
            <p:cNvPr id="7" name="Rectangle 6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228600"/>
              <a:ext cx="9144000" cy="64008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" name="Rectangle 7"/>
            <p:cNvSpPr/>
            <p:nvPr/>
          </p:nvSpPr>
          <p:spPr>
            <a:xfrm>
              <a:off x="0" y="228600"/>
              <a:ext cx="9144000" cy="6400800"/>
            </a:xfrm>
            <a:prstGeom prst="rect">
              <a:avLst/>
            </a:prstGeom>
            <a:solidFill>
              <a:schemeClr val="accent2">
                <a:shade val="50000"/>
                <a:alpha val="93000"/>
              </a:schemeClr>
            </a:solidFill>
            <a:ln w="25400" cap="rnd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228600"/>
              <a:ext cx="9144000" cy="6199632"/>
            </a:xfrm>
            <a:prstGeom prst="rect">
              <a:avLst/>
            </a:prstGeom>
            <a:gradFill>
              <a:gsLst>
                <a:gs pos="66000">
                  <a:schemeClr val="accent3">
                    <a:alpha val="79000"/>
                  </a:schemeClr>
                </a:gs>
                <a:gs pos="100000">
                  <a:schemeClr val="bg1">
                    <a:alpha val="50000"/>
                  </a:schemeClr>
                </a:gs>
              </a:gsLst>
              <a:lin ang="5400000" scaled="1"/>
            </a:gradFill>
            <a:ln w="25400" cap="rnd" cmpd="sng" algn="ctr">
              <a:noFill/>
              <a:prstDash val="solid"/>
            </a:ln>
            <a:effectLst/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2" name="Shape 1"/>
          <p:cNvSpPr>
            <a:spLocks noGrp="1"/>
          </p:cNvSpPr>
          <p:nvPr>
            <p:ph type="title"/>
          </p:nvPr>
        </p:nvSpPr>
        <p:spPr>
          <a:xfrm>
            <a:off x="762000" y="3505200"/>
            <a:ext cx="7772400" cy="1362075"/>
          </a:xfrm>
        </p:spPr>
        <p:txBody>
          <a:bodyPr anchor="b" anchorCtr="0"/>
          <a:lstStyle>
            <a:lvl1pPr algn="l" latinLnBrk="0">
              <a:defRPr lang="es-ES" sz="3600" b="0" cap="all" baseline="0">
                <a:effectLst>
                  <a:outerShdw blurRad="254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hape 2"/>
          <p:cNvSpPr>
            <a:spLocks noGrp="1"/>
          </p:cNvSpPr>
          <p:nvPr>
            <p:ph type="body" idx="1"/>
          </p:nvPr>
        </p:nvSpPr>
        <p:spPr>
          <a:xfrm>
            <a:off x="762000" y="4876801"/>
            <a:ext cx="7772400" cy="1042987"/>
          </a:xfrm>
        </p:spPr>
        <p:txBody>
          <a:bodyPr anchor="t" anchorCtr="0"/>
          <a:lstStyle>
            <a:lvl1pPr marL="0" indent="0" latinLnBrk="0">
              <a:buNone/>
              <a:defRPr lang="es-ES" sz="1600">
                <a:solidFill>
                  <a:schemeClr val="accent6">
                    <a:shade val="10000"/>
                  </a:schemeClr>
                </a:solidFill>
              </a:defRPr>
            </a:lvl1pPr>
            <a:lvl2pPr marL="457200" indent="0">
              <a:buNone/>
              <a:defRPr lang="es-ES"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lang="es-ES"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lang="es-ES"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lang="es-ES"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lang="es-ES"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lang="es-ES"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lang="es-ES"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lang="es-ES"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ido d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hap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 latinLnBrk="0">
              <a:defRPr lang="es-ES" sz="2800"/>
            </a:lvl1pPr>
            <a:lvl2pPr>
              <a:defRPr lang="es-ES" sz="2400"/>
            </a:lvl2pPr>
            <a:lvl3pPr>
              <a:defRPr lang="es-ES" sz="2000"/>
            </a:lvl3pPr>
            <a:lvl4pPr>
              <a:defRPr lang="es-ES" sz="1800"/>
            </a:lvl4pPr>
            <a:lvl5pPr>
              <a:defRPr lang="es-ES" sz="1800"/>
            </a:lvl5pPr>
            <a:lvl6pPr>
              <a:defRPr lang="es-ES" sz="1800"/>
            </a:lvl6pPr>
            <a:lvl7pPr>
              <a:defRPr lang="es-ES" sz="1800"/>
            </a:lvl7pPr>
            <a:lvl8pPr>
              <a:defRPr lang="es-ES" sz="1800"/>
            </a:lvl8pPr>
            <a:lvl9pPr>
              <a:defRPr lang="es-ES"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Shap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 latinLnBrk="0">
              <a:defRPr lang="es-ES" sz="2800"/>
            </a:lvl1pPr>
            <a:lvl2pPr>
              <a:defRPr lang="es-ES" sz="2400"/>
            </a:lvl2pPr>
            <a:lvl3pPr>
              <a:defRPr lang="es-ES" sz="2000"/>
            </a:lvl3pPr>
            <a:lvl4pPr>
              <a:defRPr lang="es-ES" sz="1800"/>
            </a:lvl4pPr>
            <a:lvl5pPr>
              <a:defRPr lang="es-ES" sz="1800"/>
            </a:lvl5pPr>
            <a:lvl6pPr>
              <a:defRPr lang="es-ES" sz="1800"/>
            </a:lvl6pPr>
            <a:lvl7pPr>
              <a:defRPr lang="es-ES" sz="1800"/>
            </a:lvl7pPr>
            <a:lvl8pPr>
              <a:defRPr lang="es-ES" sz="1800"/>
            </a:lvl8pPr>
            <a:lvl9pPr>
              <a:defRPr lang="es-ES"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Shap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01318-6ABD-4BDD-BBB0-D5B124F36B42}" type="datetimeFigureOut">
              <a:rPr/>
              <a:pPr/>
              <a:t>29/06/2016</a:t>
            </a:fld>
            <a:endParaRPr lang="es-ES"/>
          </a:p>
        </p:txBody>
      </p:sp>
      <p:sp>
        <p:nvSpPr>
          <p:cNvPr id="6" name="Shap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hap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6ECA-4C16-4208-B374-27591EF545A3}" type="slidenum">
              <a:rPr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latinLnBrk="0">
              <a:defRPr lang="es-ES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hap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latinLnBrk="0">
              <a:buNone/>
              <a:defRPr lang="es-ES" sz="2400" b="1"/>
            </a:lvl1pPr>
            <a:lvl2pPr marL="457200" indent="0">
              <a:buNone/>
              <a:defRPr lang="es-ES" sz="2000" b="1"/>
            </a:lvl2pPr>
            <a:lvl3pPr marL="914400" indent="0">
              <a:buNone/>
              <a:defRPr lang="es-ES" sz="1800" b="1"/>
            </a:lvl3pPr>
            <a:lvl4pPr marL="1371600" indent="0">
              <a:buNone/>
              <a:defRPr lang="es-ES" sz="1600" b="1"/>
            </a:lvl4pPr>
            <a:lvl5pPr marL="1828800" indent="0">
              <a:buNone/>
              <a:defRPr lang="es-ES" sz="1600" b="1"/>
            </a:lvl5pPr>
            <a:lvl6pPr marL="2286000" indent="0">
              <a:buNone/>
              <a:defRPr lang="es-ES" sz="1600" b="1"/>
            </a:lvl6pPr>
            <a:lvl7pPr marL="2743200" indent="0">
              <a:buNone/>
              <a:defRPr lang="es-ES" sz="1600" b="1"/>
            </a:lvl7pPr>
            <a:lvl8pPr marL="3200400" indent="0">
              <a:buNone/>
              <a:defRPr lang="es-ES" sz="1600" b="1"/>
            </a:lvl8pPr>
            <a:lvl9pPr marL="3657600" indent="0">
              <a:buNone/>
              <a:defRPr lang="es-ES"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Shap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 latinLnBrk="0">
              <a:defRPr lang="es-ES" sz="2400"/>
            </a:lvl1pPr>
            <a:lvl2pPr>
              <a:defRPr lang="es-ES" sz="2000"/>
            </a:lvl2pPr>
            <a:lvl3pPr>
              <a:defRPr lang="es-ES" sz="1800"/>
            </a:lvl3pPr>
            <a:lvl4pPr>
              <a:defRPr lang="es-ES" sz="1600"/>
            </a:lvl4pPr>
            <a:lvl5pPr>
              <a:defRPr lang="es-ES" sz="1600"/>
            </a:lvl5pPr>
            <a:lvl6pPr>
              <a:defRPr lang="es-ES" sz="1600"/>
            </a:lvl6pPr>
            <a:lvl7pPr>
              <a:defRPr lang="es-ES" sz="1600"/>
            </a:lvl7pPr>
            <a:lvl8pPr>
              <a:defRPr lang="es-ES" sz="1600"/>
            </a:lvl8pPr>
            <a:lvl9pPr>
              <a:defRPr lang="es-ES"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Shap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latinLnBrk="0">
              <a:buNone/>
              <a:defRPr lang="es-ES" sz="2400" b="1"/>
            </a:lvl1pPr>
            <a:lvl2pPr marL="457200" indent="0">
              <a:buNone/>
              <a:defRPr lang="es-ES" sz="2000" b="1"/>
            </a:lvl2pPr>
            <a:lvl3pPr marL="914400" indent="0">
              <a:buNone/>
              <a:defRPr lang="es-ES" sz="1800" b="1"/>
            </a:lvl3pPr>
            <a:lvl4pPr marL="1371600" indent="0">
              <a:buNone/>
              <a:defRPr lang="es-ES" sz="1600" b="1"/>
            </a:lvl4pPr>
            <a:lvl5pPr marL="1828800" indent="0">
              <a:buNone/>
              <a:defRPr lang="es-ES" sz="1600" b="1"/>
            </a:lvl5pPr>
            <a:lvl6pPr marL="2286000" indent="0">
              <a:buNone/>
              <a:defRPr lang="es-ES" sz="1600" b="1"/>
            </a:lvl6pPr>
            <a:lvl7pPr marL="2743200" indent="0">
              <a:buNone/>
              <a:defRPr lang="es-ES" sz="1600" b="1"/>
            </a:lvl7pPr>
            <a:lvl8pPr marL="3200400" indent="0">
              <a:buNone/>
              <a:defRPr lang="es-ES" sz="1600" b="1"/>
            </a:lvl8pPr>
            <a:lvl9pPr marL="3657600" indent="0">
              <a:buNone/>
              <a:defRPr lang="es-ES"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Shap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 latinLnBrk="0">
              <a:defRPr lang="es-ES" sz="2400"/>
            </a:lvl1pPr>
            <a:lvl2pPr>
              <a:defRPr lang="es-ES" sz="2000"/>
            </a:lvl2pPr>
            <a:lvl3pPr>
              <a:defRPr lang="es-ES" sz="1800"/>
            </a:lvl3pPr>
            <a:lvl4pPr>
              <a:defRPr lang="es-ES" sz="1600"/>
            </a:lvl4pPr>
            <a:lvl5pPr>
              <a:defRPr lang="es-ES" sz="1600"/>
            </a:lvl5pPr>
            <a:lvl6pPr>
              <a:defRPr lang="es-ES" sz="1600"/>
            </a:lvl6pPr>
            <a:lvl7pPr>
              <a:defRPr lang="es-ES" sz="1600"/>
            </a:lvl7pPr>
            <a:lvl8pPr>
              <a:defRPr lang="es-ES" sz="1600"/>
            </a:lvl8pPr>
            <a:lvl9pPr>
              <a:defRPr lang="es-ES"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Shap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01318-6ABD-4BDD-BBB0-D5B124F36B42}" type="datetimeFigureOut">
              <a:rPr/>
              <a:pPr/>
              <a:t>29/06/2016</a:t>
            </a:fld>
            <a:endParaRPr lang="es-ES"/>
          </a:p>
        </p:txBody>
      </p:sp>
      <p:sp>
        <p:nvSpPr>
          <p:cNvPr id="8" name="Shap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hap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6ECA-4C16-4208-B374-27591EF545A3}" type="slidenum">
              <a:rPr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hap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01318-6ABD-4BDD-BBB0-D5B124F36B42}" type="datetimeFigureOut">
              <a:rPr/>
              <a:pPr/>
              <a:t>29/06/2016</a:t>
            </a:fld>
            <a:endParaRPr lang="es-ES"/>
          </a:p>
        </p:txBody>
      </p:sp>
      <p:sp>
        <p:nvSpPr>
          <p:cNvPr id="4" name="Shap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hap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6ECA-4C16-4208-B374-27591EF545A3}" type="slidenum">
              <a:rPr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01318-6ABD-4BDD-BBB0-D5B124F36B42}" type="datetimeFigureOut">
              <a:rPr/>
              <a:pPr/>
              <a:t>29/06/2016</a:t>
            </a:fld>
            <a:endParaRPr lang="es-ES"/>
          </a:p>
        </p:txBody>
      </p:sp>
      <p:sp>
        <p:nvSpPr>
          <p:cNvPr id="3" name="Shap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hap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6ECA-4C16-4208-B374-27591EF545A3}" type="slidenum">
              <a:rPr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 latinLnBrk="0">
              <a:defRPr lang="es-ES"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hap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 latinLnBrk="0">
              <a:defRPr lang="es-ES" sz="3200"/>
            </a:lvl1pPr>
            <a:lvl2pPr>
              <a:defRPr lang="es-ES" sz="2800"/>
            </a:lvl2pPr>
            <a:lvl3pPr>
              <a:defRPr lang="es-ES" sz="2400"/>
            </a:lvl3pPr>
            <a:lvl4pPr>
              <a:defRPr lang="es-ES" sz="2000"/>
            </a:lvl4pPr>
            <a:lvl5pPr>
              <a:defRPr lang="es-ES" sz="2000"/>
            </a:lvl5pPr>
            <a:lvl6pPr>
              <a:defRPr lang="es-ES" sz="2000"/>
            </a:lvl6pPr>
            <a:lvl7pPr>
              <a:defRPr lang="es-ES" sz="2000"/>
            </a:lvl7pPr>
            <a:lvl8pPr>
              <a:defRPr lang="es-ES" sz="2000"/>
            </a:lvl8pPr>
            <a:lvl9pPr>
              <a:defRPr lang="es-ES"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Shap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 latinLnBrk="0">
              <a:buNone/>
              <a:defRPr lang="es-ES" sz="1400"/>
            </a:lvl1pPr>
            <a:lvl2pPr marL="457200" indent="0">
              <a:buNone/>
              <a:defRPr lang="es-ES" sz="1200"/>
            </a:lvl2pPr>
            <a:lvl3pPr marL="914400" indent="0">
              <a:buNone/>
              <a:defRPr lang="es-ES" sz="1000"/>
            </a:lvl3pPr>
            <a:lvl4pPr marL="1371600" indent="0">
              <a:buNone/>
              <a:defRPr lang="es-ES" sz="900"/>
            </a:lvl4pPr>
            <a:lvl5pPr marL="1828800" indent="0">
              <a:buNone/>
              <a:defRPr lang="es-ES" sz="900"/>
            </a:lvl5pPr>
            <a:lvl6pPr marL="2286000" indent="0">
              <a:buNone/>
              <a:defRPr lang="es-ES" sz="900"/>
            </a:lvl6pPr>
            <a:lvl7pPr marL="2743200" indent="0">
              <a:buNone/>
              <a:defRPr lang="es-ES" sz="900"/>
            </a:lvl7pPr>
            <a:lvl8pPr marL="3200400" indent="0">
              <a:buNone/>
              <a:defRPr lang="es-ES" sz="900"/>
            </a:lvl8pPr>
            <a:lvl9pPr marL="3657600" indent="0">
              <a:buNone/>
              <a:defRPr lang="es-ES"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Shap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01318-6ABD-4BDD-BBB0-D5B124F36B42}" type="datetimeFigureOut">
              <a:rPr/>
              <a:pPr/>
              <a:t>29/06/2016</a:t>
            </a:fld>
            <a:endParaRPr lang="es-ES"/>
          </a:p>
        </p:txBody>
      </p:sp>
      <p:sp>
        <p:nvSpPr>
          <p:cNvPr id="6" name="Shap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hap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6ECA-4C16-4208-B374-27591EF545A3}" type="slidenum">
              <a:rPr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 latinLnBrk="0">
              <a:defRPr lang="es-ES"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hap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 latinLnBrk="0">
              <a:buNone/>
              <a:defRPr lang="es-ES" sz="3200"/>
            </a:lvl1pPr>
            <a:lvl2pPr marL="457200" indent="0">
              <a:buNone/>
              <a:defRPr lang="es-ES" sz="2800"/>
            </a:lvl2pPr>
            <a:lvl3pPr marL="914400" indent="0">
              <a:buNone/>
              <a:defRPr lang="es-ES" sz="2400"/>
            </a:lvl3pPr>
            <a:lvl4pPr marL="1371600" indent="0">
              <a:buNone/>
              <a:defRPr lang="es-ES" sz="2000"/>
            </a:lvl4pPr>
            <a:lvl5pPr marL="1828800" indent="0">
              <a:buNone/>
              <a:defRPr lang="es-ES" sz="2000"/>
            </a:lvl5pPr>
            <a:lvl6pPr marL="2286000" indent="0">
              <a:buNone/>
              <a:defRPr lang="es-ES" sz="2000"/>
            </a:lvl6pPr>
            <a:lvl7pPr marL="2743200" indent="0">
              <a:buNone/>
              <a:defRPr lang="es-ES" sz="2000"/>
            </a:lvl7pPr>
            <a:lvl8pPr marL="3200400" indent="0">
              <a:buNone/>
              <a:defRPr lang="es-ES" sz="2000"/>
            </a:lvl8pPr>
            <a:lvl9pPr marL="3657600" indent="0">
              <a:buNone/>
              <a:defRPr lang="es-ES" sz="2000"/>
            </a:lvl9pPr>
          </a:lstStyle>
          <a:p>
            <a:r>
              <a:rPr lang="es-ES" smtClean="0"/>
              <a:t>Haga clic en el icono para agregar una imagen</a:t>
            </a:r>
            <a:endParaRPr lang="es-ES"/>
          </a:p>
        </p:txBody>
      </p:sp>
      <p:sp>
        <p:nvSpPr>
          <p:cNvPr id="4" name="Shap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 latinLnBrk="0">
              <a:buNone/>
              <a:defRPr lang="es-ES" sz="1400"/>
            </a:lvl1pPr>
            <a:lvl2pPr marL="457200" indent="0">
              <a:buNone/>
              <a:defRPr lang="es-ES" sz="1200"/>
            </a:lvl2pPr>
            <a:lvl3pPr marL="914400" indent="0">
              <a:buNone/>
              <a:defRPr lang="es-ES" sz="1000"/>
            </a:lvl3pPr>
            <a:lvl4pPr marL="1371600" indent="0">
              <a:buNone/>
              <a:defRPr lang="es-ES" sz="900"/>
            </a:lvl4pPr>
            <a:lvl5pPr marL="1828800" indent="0">
              <a:buNone/>
              <a:defRPr lang="es-ES" sz="900"/>
            </a:lvl5pPr>
            <a:lvl6pPr marL="2286000" indent="0">
              <a:buNone/>
              <a:defRPr lang="es-ES" sz="900"/>
            </a:lvl6pPr>
            <a:lvl7pPr marL="2743200" indent="0">
              <a:buNone/>
              <a:defRPr lang="es-ES" sz="900"/>
            </a:lvl7pPr>
            <a:lvl8pPr marL="3200400" indent="0">
              <a:buNone/>
              <a:defRPr lang="es-ES" sz="900"/>
            </a:lvl8pPr>
            <a:lvl9pPr marL="3657600" indent="0">
              <a:buNone/>
              <a:defRPr lang="es-ES"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Shap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01318-6ABD-4BDD-BBB0-D5B124F36B42}" type="datetimeFigureOut">
              <a:rPr/>
              <a:pPr/>
              <a:t>29/06/2016</a:t>
            </a:fld>
            <a:endParaRPr lang="es-ES"/>
          </a:p>
        </p:txBody>
      </p:sp>
      <p:sp>
        <p:nvSpPr>
          <p:cNvPr id="6" name="Shap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hap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6ECA-4C16-4208-B374-27591EF545A3}" type="slidenum">
              <a:rPr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16" name="Rectangle 15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accent6">
                <a:shade val="10000"/>
              </a:schemeClr>
            </a:solidFill>
            <a:ln w="25400" cap="rnd" cmpd="sng" algn="ctr">
              <a:noFill/>
              <a:prstDash val="solid"/>
            </a:ln>
            <a:effectLst/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pic>
          <p:nvPicPr>
            <p:cNvPr id="13" name="Rectangle 12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0" y="228600"/>
              <a:ext cx="9144000" cy="64008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" name="Rectangle 13"/>
            <p:cNvSpPr/>
            <p:nvPr/>
          </p:nvSpPr>
          <p:spPr>
            <a:xfrm>
              <a:off x="0" y="228600"/>
              <a:ext cx="9144000" cy="6400800"/>
            </a:xfrm>
            <a:prstGeom prst="rect">
              <a:avLst/>
            </a:prstGeom>
            <a:solidFill>
              <a:schemeClr val="accent2">
                <a:shade val="50000"/>
                <a:alpha val="90000"/>
              </a:schemeClr>
            </a:solidFill>
            <a:ln w="25400" cap="rnd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0" y="1371601"/>
              <a:ext cx="9144000" cy="5057775"/>
            </a:xfrm>
            <a:prstGeom prst="rect">
              <a:avLst/>
            </a:prstGeom>
            <a:gradFill>
              <a:gsLst>
                <a:gs pos="66000">
                  <a:schemeClr val="accent3">
                    <a:alpha val="79000"/>
                  </a:schemeClr>
                </a:gs>
                <a:gs pos="100000">
                  <a:schemeClr val="bg1">
                    <a:alpha val="50000"/>
                  </a:schemeClr>
                </a:gs>
              </a:gsLst>
              <a:lin ang="5400000" scaled="1"/>
            </a:gradFill>
            <a:ln w="25400" cap="rnd" cmpd="sng" algn="ctr">
              <a:noFill/>
              <a:prstDash val="solid"/>
            </a:ln>
            <a:effectLst/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457200" y="227013"/>
            <a:ext cx="8229600" cy="1143000"/>
          </a:xfrm>
          <a:prstGeom prst="rect">
            <a:avLst/>
          </a:prstGeom>
        </p:spPr>
        <p:txBody>
          <a:bodyPr vert="horz" rtlCol="0" anchor="b" anchorCtr="0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>
          <a:xfrm>
            <a:off x="457200" y="1514476"/>
            <a:ext cx="8229600" cy="4611688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es-ES"/>
              <a:t>Haga clic para modificar los estilos de título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3"/>
          <p:cNvSpPr>
            <a:spLocks noGrp="1"/>
          </p:cNvSpPr>
          <p:nvPr>
            <p:ph type="dt" sz="half" idx="2"/>
          </p:nvPr>
        </p:nvSpPr>
        <p:spPr>
          <a:xfrm>
            <a:off x="457200" y="6392636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l" latinLnBrk="0">
              <a:defRPr lang="es-ES" sz="1200">
                <a:solidFill>
                  <a:schemeClr val="bg1"/>
                </a:solidFill>
              </a:defRPr>
            </a:lvl1pPr>
          </a:lstStyle>
          <a:p>
            <a:fld id="{22B01318-6ABD-4BDD-BBB0-D5B124F36B42}" type="datetimeFigureOut">
              <a:rPr lang="es-ES">
                <a:solidFill>
                  <a:schemeClr val="bg1"/>
                </a:solidFill>
              </a:rPr>
              <a:pPr/>
              <a:t>05/05/2018</a:t>
            </a:fld>
            <a:endParaRPr lang="es-ES">
              <a:solidFill>
                <a:schemeClr val="bg1"/>
              </a:solidFill>
            </a:endParaRPr>
          </a:p>
        </p:txBody>
      </p:sp>
      <p:sp>
        <p:nvSpPr>
          <p:cNvPr id="5" name="Rectangle 4"/>
          <p:cNvSpPr>
            <a:spLocks noGrp="1"/>
          </p:cNvSpPr>
          <p:nvPr>
            <p:ph type="ftr" sz="quarter" idx="3"/>
          </p:nvPr>
        </p:nvSpPr>
        <p:spPr>
          <a:xfrm>
            <a:off x="3124200" y="6392636"/>
            <a:ext cx="2895600" cy="365125"/>
          </a:xfrm>
          <a:prstGeom prst="rect">
            <a:avLst/>
          </a:prstGeom>
        </p:spPr>
        <p:txBody>
          <a:bodyPr vert="horz" rtlCol="0" anchor="ctr"/>
          <a:lstStyle>
            <a:lvl1pPr algn="ctr" latinLnBrk="0">
              <a:defRPr lang="es-ES" sz="1200">
                <a:solidFill>
                  <a:schemeClr val="bg1"/>
                </a:solidFill>
              </a:defRPr>
            </a:lvl1pPr>
          </a:lstStyle>
          <a:p>
            <a:endParaRPr lang="es-ES">
              <a:solidFill>
                <a:schemeClr val="bg1"/>
              </a:solidFill>
            </a:endParaRPr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4"/>
          </p:nvPr>
        </p:nvSpPr>
        <p:spPr>
          <a:xfrm>
            <a:off x="6553200" y="6392636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 latinLnBrk="0">
              <a:defRPr lang="es-ES" sz="1200">
                <a:solidFill>
                  <a:schemeClr val="bg1"/>
                </a:solidFill>
              </a:defRPr>
            </a:lvl1pPr>
          </a:lstStyle>
          <a:p>
            <a:fld id="{62D56ECA-4C16-4208-B374-27591EF545A3}" type="slidenum">
              <a:rPr lang="es-ES">
                <a:solidFill>
                  <a:schemeClr val="bg1"/>
                </a:solidFill>
              </a:rPr>
              <a:pPr/>
              <a:t>‹Nº›</a:t>
            </a:fld>
            <a:endParaRPr lang="es-ES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rtl="0" eaLnBrk="1" latinLnBrk="0" hangingPunct="1">
        <a:spcBef>
          <a:spcPct val="0"/>
        </a:spcBef>
        <a:buNone/>
        <a:defRPr lang="es-ES" sz="3600" kern="1200" cap="all" baseline="0">
          <a:solidFill>
            <a:schemeClr val="bg1"/>
          </a:solidFill>
          <a:effectLst>
            <a:outerShdw blurRad="254000" algn="tl" rotWithShape="0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Font typeface="Arial"/>
        <a:buChar char="•"/>
        <a:defRPr lang="es-ES" sz="2800" kern="1200">
          <a:solidFill>
            <a:schemeClr val="accent6">
              <a:shade val="10000"/>
            </a:schemeClr>
          </a:solidFill>
          <a:latin typeface="+mj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Font typeface="Arial"/>
        <a:buChar char="–"/>
        <a:defRPr lang="es-ES" sz="2400" kern="1200">
          <a:solidFill>
            <a:schemeClr val="accent6">
              <a:shade val="10000"/>
            </a:schemeClr>
          </a:solidFill>
          <a:latin typeface="+mj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Font typeface="Arial"/>
        <a:buChar char="•"/>
        <a:defRPr lang="es-ES" sz="2000" kern="1200">
          <a:solidFill>
            <a:schemeClr val="accent6">
              <a:shade val="10000"/>
            </a:schemeClr>
          </a:solidFill>
          <a:latin typeface="+mj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Font typeface="Arial"/>
        <a:buChar char="–"/>
        <a:defRPr lang="es-ES" sz="1800" kern="1200">
          <a:solidFill>
            <a:schemeClr val="accent6">
              <a:shade val="10000"/>
            </a:schemeClr>
          </a:solidFill>
          <a:latin typeface="+mj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Font typeface="Arial"/>
        <a:buChar char="»"/>
        <a:defRPr lang="es-ES" sz="1800" kern="1200">
          <a:solidFill>
            <a:schemeClr val="accent6">
              <a:shade val="10000"/>
            </a:schemeClr>
          </a:solidFill>
          <a:latin typeface="+mj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lang="es-ES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lang="es-ES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lang="es-ES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lang="es-ES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lang="es-ES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lang="es-ES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lang="es-ES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lang="es-ES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lang="es-ES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lang="es-ES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lang="es-ES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lang="es-ES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lang="es-ES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ctrTitle"/>
          </p:nvPr>
        </p:nvSpPr>
        <p:spPr>
          <a:xfrm>
            <a:off x="611560" y="1772816"/>
            <a:ext cx="7704856" cy="1224137"/>
          </a:xfrm>
        </p:spPr>
        <p:txBody>
          <a:bodyPr>
            <a:noAutofit/>
          </a:bodyPr>
          <a:lstStyle/>
          <a:p>
            <a:r>
              <a:rPr lang="es-ES" sz="2000" dirty="0" smtClean="0"/>
              <a:t/>
            </a:r>
            <a:br>
              <a:rPr lang="es-ES" sz="2000" dirty="0" smtClean="0"/>
            </a:br>
            <a:r>
              <a:rPr lang="es-ES" sz="2000" dirty="0" smtClean="0"/>
              <a:t/>
            </a:r>
            <a:br>
              <a:rPr lang="es-ES" sz="2000" dirty="0" smtClean="0"/>
            </a:br>
            <a:r>
              <a:rPr lang="es-ES" sz="2400" b="1" spc="-1" dirty="0" smtClean="0">
                <a:solidFill>
                  <a:srgbClr val="FFFFFF"/>
                </a:solidFill>
                <a:latin typeface="Calibri"/>
              </a:rPr>
              <a:t>De </a:t>
            </a:r>
            <a:r>
              <a:rPr lang="es-ES" sz="2400" b="1" spc="-1" dirty="0" err="1" smtClean="0">
                <a:solidFill>
                  <a:srgbClr val="FFFFFF"/>
                </a:solidFill>
                <a:latin typeface="Calibri"/>
              </a:rPr>
              <a:t>rwanda</a:t>
            </a:r>
            <a:r>
              <a:rPr lang="es-ES" sz="2400" b="1" spc="-1" dirty="0" smtClean="0">
                <a:solidFill>
                  <a:srgbClr val="FFFFFF"/>
                </a:solidFill>
                <a:latin typeface="Calibri"/>
              </a:rPr>
              <a:t> a </a:t>
            </a:r>
            <a:r>
              <a:rPr lang="es-ES" sz="2400" b="1" spc="-1" dirty="0" err="1" smtClean="0">
                <a:solidFill>
                  <a:srgbClr val="FFFFFF"/>
                </a:solidFill>
                <a:latin typeface="Calibri"/>
              </a:rPr>
              <a:t>catalunya</a:t>
            </a:r>
            <a:r>
              <a:rPr lang="es-ES" sz="2400" b="1" spc="-1" dirty="0" smtClean="0">
                <a:solidFill>
                  <a:srgbClr val="FFFFFF"/>
                </a:solidFill>
                <a:latin typeface="Calibri"/>
              </a:rPr>
              <a:t>:</a:t>
            </a:r>
            <a:r>
              <a:rPr lang="es-ES" sz="2400" dirty="0" smtClean="0"/>
              <a:t/>
            </a:r>
            <a:br>
              <a:rPr lang="es-ES" sz="2400" dirty="0" smtClean="0"/>
            </a:br>
            <a:r>
              <a:rPr lang="es-ES" sz="2400" b="1" spc="-1" dirty="0" smtClean="0">
                <a:solidFill>
                  <a:srgbClr val="FFFFFF"/>
                </a:solidFill>
                <a:latin typeface="Calibri"/>
              </a:rPr>
              <a:t> </a:t>
            </a:r>
            <a:r>
              <a:rPr lang="es-ES" sz="2400" b="1" spc="-1" dirty="0" err="1" smtClean="0">
                <a:solidFill>
                  <a:srgbClr val="FFFFFF"/>
                </a:solidFill>
                <a:latin typeface="Calibri"/>
              </a:rPr>
              <a:t>reflexions</a:t>
            </a:r>
            <a:r>
              <a:rPr lang="es-ES" sz="2400" b="1" spc="-1" dirty="0" smtClean="0">
                <a:solidFill>
                  <a:srgbClr val="FFFFFF"/>
                </a:solidFill>
                <a:latin typeface="Calibri"/>
              </a:rPr>
              <a:t> sobre la </a:t>
            </a:r>
            <a:r>
              <a:rPr lang="es-ES" sz="2400" b="1" spc="-1" dirty="0" err="1" smtClean="0">
                <a:solidFill>
                  <a:srgbClr val="FFFFFF"/>
                </a:solidFill>
                <a:latin typeface="Calibri"/>
              </a:rPr>
              <a:t>solidaritat</a:t>
            </a:r>
            <a:r>
              <a:rPr lang="es-ES" sz="2000" spc="-1" dirty="0" smtClean="0">
                <a:solidFill>
                  <a:srgbClr val="000000"/>
                </a:solidFill>
                <a:latin typeface="Calibri"/>
              </a:rPr>
              <a:t/>
            </a:r>
            <a:br>
              <a:rPr lang="es-ES" sz="2000" spc="-1" dirty="0" smtClean="0">
                <a:solidFill>
                  <a:srgbClr val="000000"/>
                </a:solidFill>
                <a:latin typeface="Calibri"/>
              </a:rPr>
            </a:br>
            <a:endParaRPr lang="es-ES" sz="2000" dirty="0"/>
          </a:p>
        </p:txBody>
      </p:sp>
      <p:sp>
        <p:nvSpPr>
          <p:cNvPr id="3" name="Rectangle 2"/>
          <p:cNvSpPr>
            <a:spLocks noGrp="1"/>
          </p:cNvSpPr>
          <p:nvPr>
            <p:ph type="subTitle" idx="1"/>
          </p:nvPr>
        </p:nvSpPr>
        <p:spPr>
          <a:xfrm>
            <a:off x="2168501" y="5157192"/>
            <a:ext cx="6982544" cy="1152128"/>
          </a:xfrm>
        </p:spPr>
        <p:txBody>
          <a:bodyPr>
            <a:noAutofit/>
          </a:bodyPr>
          <a:lstStyle/>
          <a:p>
            <a:pPr>
              <a:spcBef>
                <a:spcPts val="320"/>
              </a:spcBef>
            </a:pPr>
            <a:r>
              <a:rPr lang="es-ES" sz="1400" b="1" spc="-1" dirty="0" err="1" smtClean="0">
                <a:solidFill>
                  <a:srgbClr val="21409A"/>
                </a:solidFill>
              </a:rPr>
              <a:t>Firmin</a:t>
            </a:r>
            <a:r>
              <a:rPr lang="es-ES" sz="1400" b="1" spc="-1" dirty="0" smtClean="0">
                <a:solidFill>
                  <a:srgbClr val="21409A"/>
                </a:solidFill>
              </a:rPr>
              <a:t> </a:t>
            </a:r>
            <a:r>
              <a:rPr lang="es-ES" sz="1400" b="1" spc="-1" dirty="0" err="1" smtClean="0">
                <a:solidFill>
                  <a:srgbClr val="21409A"/>
                </a:solidFill>
              </a:rPr>
              <a:t>Dusabe</a:t>
            </a:r>
            <a:endParaRPr lang="es-ES" sz="1400" spc="-1" dirty="0" smtClean="0">
              <a:latin typeface="Arial"/>
            </a:endParaRPr>
          </a:p>
          <a:p>
            <a:pPr>
              <a:spcBef>
                <a:spcPts val="320"/>
              </a:spcBef>
            </a:pPr>
            <a:r>
              <a:rPr lang="es-ES" sz="1400" b="1" spc="-1" dirty="0" smtClean="0">
                <a:solidFill>
                  <a:srgbClr val="21409A"/>
                </a:solidFill>
              </a:rPr>
              <a:t>GESA/UB</a:t>
            </a:r>
            <a:endParaRPr lang="es-ES" sz="1400" spc="-1" dirty="0" smtClean="0">
              <a:latin typeface="Arial"/>
            </a:endParaRPr>
          </a:p>
          <a:p>
            <a:pPr>
              <a:spcBef>
                <a:spcPts val="320"/>
              </a:spcBef>
            </a:pPr>
            <a:r>
              <a:rPr lang="es-ES" sz="1400" b="1" spc="-1" dirty="0" smtClean="0">
                <a:solidFill>
                  <a:srgbClr val="21409A"/>
                </a:solidFill>
              </a:rPr>
              <a:t>CES-</a:t>
            </a:r>
            <a:r>
              <a:rPr lang="es-ES" sz="1400" b="1" spc="-1" dirty="0" err="1" smtClean="0">
                <a:solidFill>
                  <a:srgbClr val="21409A"/>
                </a:solidFill>
              </a:rPr>
              <a:t>Coimbra</a:t>
            </a:r>
            <a:r>
              <a:rPr lang="es-ES" sz="1400" b="1" spc="-1" dirty="0" smtClean="0">
                <a:solidFill>
                  <a:srgbClr val="21409A"/>
                </a:solidFill>
              </a:rPr>
              <a:t>/Portugal</a:t>
            </a:r>
          </a:p>
          <a:p>
            <a:pPr>
              <a:spcBef>
                <a:spcPts val="320"/>
              </a:spcBef>
            </a:pPr>
            <a:endParaRPr lang="es-ES" sz="1400" b="1" spc="-1" dirty="0" smtClean="0">
              <a:solidFill>
                <a:srgbClr val="21409A"/>
              </a:solidFill>
            </a:endParaRPr>
          </a:p>
          <a:p>
            <a:pPr>
              <a:spcBef>
                <a:spcPts val="320"/>
              </a:spcBef>
            </a:pPr>
            <a:endParaRPr lang="es-ES" sz="2000" b="1" spc="-1" dirty="0" smtClean="0">
              <a:solidFill>
                <a:srgbClr val="21409A"/>
              </a:solidFill>
            </a:endParaRPr>
          </a:p>
          <a:p>
            <a:pPr>
              <a:spcBef>
                <a:spcPts val="320"/>
              </a:spcBef>
            </a:pPr>
            <a:r>
              <a:rPr lang="es-ES" sz="2000" b="1" spc="-1" dirty="0" smtClean="0">
                <a:solidFill>
                  <a:srgbClr val="21409A"/>
                </a:solidFill>
              </a:rPr>
              <a:t>                     </a:t>
            </a:r>
            <a:r>
              <a:rPr lang="es-ES" sz="2000" b="1" spc="-1" dirty="0" err="1" smtClean="0">
                <a:solidFill>
                  <a:srgbClr val="21409A"/>
                </a:solidFill>
              </a:rPr>
              <a:t>Torelló</a:t>
            </a:r>
            <a:r>
              <a:rPr lang="es-ES" sz="2000" b="1" spc="-1" dirty="0" smtClean="0">
                <a:solidFill>
                  <a:srgbClr val="21409A"/>
                </a:solidFill>
              </a:rPr>
              <a:t>, 04/05/2018</a:t>
            </a:r>
          </a:p>
          <a:p>
            <a:pPr algn="r"/>
            <a:endParaRPr lang="es-ES" sz="14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r"/>
            <a:endParaRPr lang="es-ES" sz="1400" dirty="0">
              <a:solidFill>
                <a:schemeClr val="accent3">
                  <a:lumMod val="50000"/>
                </a:schemeClr>
              </a:solidFill>
            </a:endParaRPr>
          </a:p>
          <a:p>
            <a:pPr algn="r"/>
            <a:endParaRPr lang="es-ES" sz="14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r"/>
            <a:endParaRPr lang="es-ES" sz="1400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457200" y="188639"/>
            <a:ext cx="8229600" cy="1296145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spc="-1" dirty="0" err="1" smtClean="0">
                <a:solidFill>
                  <a:srgbClr val="FFFFFF"/>
                </a:solidFill>
              </a:rPr>
              <a:t>Cooperar</a:t>
            </a:r>
            <a:r>
              <a:rPr lang="en-US" b="1" spc="-1" dirty="0" smtClean="0">
                <a:solidFill>
                  <a:srgbClr val="FFFFFF"/>
                </a:solidFill>
              </a:rPr>
              <a:t> per </a:t>
            </a:r>
            <a:r>
              <a:rPr lang="en-US" b="1" spc="-1" dirty="0" err="1" smtClean="0">
                <a:solidFill>
                  <a:srgbClr val="FFFFFF"/>
                </a:solidFill>
              </a:rPr>
              <a:t>créixer</a:t>
            </a:r>
            <a:r>
              <a:rPr lang="en-US" b="1" spc="-1" dirty="0" smtClean="0">
                <a:solidFill>
                  <a:srgbClr val="FFFFFF"/>
                </a:solidFill>
              </a:rPr>
              <a:t> o per </a:t>
            </a:r>
            <a:r>
              <a:rPr lang="en-US" b="1" spc="-1" dirty="0" err="1" smtClean="0">
                <a:solidFill>
                  <a:srgbClr val="FFFFFF"/>
                </a:solidFill>
              </a:rPr>
              <a:t>menjar</a:t>
            </a:r>
            <a:r>
              <a:rPr lang="en-US" b="1" spc="-1" dirty="0" smtClean="0">
                <a:solidFill>
                  <a:srgbClr val="FFFFFF"/>
                </a:solidFill>
              </a:rPr>
              <a:t>?</a:t>
            </a:r>
            <a:r>
              <a:rPr lang="en-US" spc="-1" dirty="0" smtClean="0">
                <a:solidFill>
                  <a:srgbClr val="000000"/>
                </a:solidFill>
                <a:latin typeface="Calibri"/>
              </a:rPr>
              <a:t/>
            </a:r>
            <a:br>
              <a:rPr lang="en-US" spc="-1" dirty="0" smtClean="0">
                <a:solidFill>
                  <a:srgbClr val="000000"/>
                </a:solidFill>
                <a:latin typeface="Calibri"/>
              </a:rPr>
            </a:br>
            <a:endParaRPr lang="es-ES" dirty="0"/>
          </a:p>
        </p:txBody>
      </p:sp>
      <p:sp>
        <p:nvSpPr>
          <p:cNvPr id="3" name="Rectangle 2"/>
          <p:cNvSpPr>
            <a:spLocks noGrp="1"/>
          </p:cNvSpPr>
          <p:nvPr>
            <p:ph sz="half" idx="1"/>
          </p:nvPr>
        </p:nvSpPr>
        <p:spPr>
          <a:xfrm>
            <a:off x="251520" y="1916832"/>
            <a:ext cx="5400600" cy="4680520"/>
          </a:xfrm>
        </p:spPr>
        <p:txBody>
          <a:bodyPr>
            <a:normAutofit/>
          </a:bodyPr>
          <a:lstStyle/>
          <a:p>
            <a:pPr>
              <a:buNone/>
            </a:pPr>
            <a:endParaRPr lang="ca-ES" dirty="0" smtClean="0"/>
          </a:p>
          <a:p>
            <a:pPr>
              <a:buNone/>
            </a:pPr>
            <a:endParaRPr lang="ca-ES" dirty="0" smtClean="0"/>
          </a:p>
        </p:txBody>
      </p:sp>
      <p:pic>
        <p:nvPicPr>
          <p:cNvPr id="6" name="gráficos1"/>
          <p:cNvPicPr/>
          <p:nvPr/>
        </p:nvPicPr>
        <p:blipFill>
          <a:blip r:embed="rId3" cstate="print">
            <a:lum/>
            <a:alphaModFix/>
          </a:blip>
          <a:srcRect/>
          <a:stretch>
            <a:fillRect/>
          </a:stretch>
        </p:blipFill>
        <p:spPr>
          <a:xfrm>
            <a:off x="971600" y="1700808"/>
            <a:ext cx="7416824" cy="4464495"/>
          </a:xfrm>
          <a:prstGeom prst="rect">
            <a:avLst/>
          </a:prstGeom>
          <a:noFill/>
          <a:ln>
            <a:noFill/>
            <a:prstDash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457200" y="188639"/>
            <a:ext cx="8229600" cy="1296145"/>
          </a:xfrm>
        </p:spPr>
        <p:txBody>
          <a:bodyPr>
            <a:normAutofit/>
          </a:bodyPr>
          <a:lstStyle/>
          <a:p>
            <a:pPr algn="ctr"/>
            <a:r>
              <a:rPr lang="en-US" b="1" spc="-1" dirty="0" err="1" smtClean="0">
                <a:solidFill>
                  <a:srgbClr val="FFFFFF"/>
                </a:solidFill>
              </a:rPr>
              <a:t>Cooperació</a:t>
            </a:r>
            <a:r>
              <a:rPr lang="en-US" b="1" spc="-1" dirty="0" smtClean="0">
                <a:solidFill>
                  <a:srgbClr val="FFFFFF"/>
                </a:solidFill>
              </a:rPr>
              <a:t> </a:t>
            </a:r>
            <a:r>
              <a:rPr lang="en-US" b="1" spc="-1" dirty="0" err="1" smtClean="0">
                <a:solidFill>
                  <a:srgbClr val="FFFFFF"/>
                </a:solidFill>
              </a:rPr>
              <a:t>internacional</a:t>
            </a:r>
            <a:r>
              <a:rPr lang="en-US" b="1" spc="-1" dirty="0" smtClean="0">
                <a:solidFill>
                  <a:srgbClr val="FFFFFF"/>
                </a:solidFill>
              </a:rPr>
              <a:t> </a:t>
            </a:r>
            <a:r>
              <a:rPr lang="en-US" spc="-1" dirty="0" smtClean="0">
                <a:solidFill>
                  <a:srgbClr val="000000"/>
                </a:solidFill>
                <a:latin typeface="Calibri"/>
              </a:rPr>
              <a:t/>
            </a:r>
            <a:br>
              <a:rPr lang="en-US" spc="-1" dirty="0" smtClean="0">
                <a:solidFill>
                  <a:srgbClr val="000000"/>
                </a:solidFill>
                <a:latin typeface="Calibri"/>
              </a:rPr>
            </a:br>
            <a:endParaRPr lang="es-ES" dirty="0"/>
          </a:p>
        </p:txBody>
      </p:sp>
      <p:sp>
        <p:nvSpPr>
          <p:cNvPr id="3" name="Rectangle 2"/>
          <p:cNvSpPr>
            <a:spLocks noGrp="1"/>
          </p:cNvSpPr>
          <p:nvPr>
            <p:ph sz="half" idx="1"/>
          </p:nvPr>
        </p:nvSpPr>
        <p:spPr>
          <a:xfrm>
            <a:off x="0" y="1600200"/>
            <a:ext cx="5004048" cy="4781128"/>
          </a:xfrm>
        </p:spPr>
        <p:txBody>
          <a:bodyPr>
            <a:normAutofit/>
          </a:bodyPr>
          <a:lstStyle/>
          <a:p>
            <a:pPr>
              <a:buNone/>
            </a:pPr>
            <a:endParaRPr lang="ca-ES" dirty="0" smtClean="0"/>
          </a:p>
          <a:p>
            <a:pPr>
              <a:buNone/>
            </a:pPr>
            <a:endParaRPr lang="ca-ES" dirty="0" smtClean="0"/>
          </a:p>
          <a:p>
            <a:pPr>
              <a:buNone/>
            </a:pPr>
            <a:endParaRPr lang="es-ES" sz="7400" dirty="0" smtClean="0"/>
          </a:p>
          <a:p>
            <a:pPr algn="just">
              <a:buNone/>
            </a:pPr>
            <a:endParaRPr lang="es-ES" sz="7400" dirty="0" smtClean="0"/>
          </a:p>
          <a:p>
            <a:pPr>
              <a:buNone/>
            </a:pPr>
            <a:endParaRPr lang="es-E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1628800"/>
            <a:ext cx="7776864" cy="48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152128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spc="-1" dirty="0" err="1" smtClean="0">
                <a:solidFill>
                  <a:srgbClr val="FFFFFF"/>
                </a:solidFill>
              </a:rPr>
              <a:t>Què</a:t>
            </a:r>
            <a:r>
              <a:rPr lang="en-US" b="1" spc="-1" dirty="0" smtClean="0">
                <a:solidFill>
                  <a:srgbClr val="FFFFFF"/>
                </a:solidFill>
              </a:rPr>
              <a:t> </a:t>
            </a:r>
            <a:r>
              <a:rPr lang="en-US" b="1" spc="-1" dirty="0" err="1" smtClean="0">
                <a:solidFill>
                  <a:srgbClr val="FFFFFF"/>
                </a:solidFill>
              </a:rPr>
              <a:t>és</a:t>
            </a:r>
            <a:r>
              <a:rPr lang="en-US" b="1" spc="-1" dirty="0" smtClean="0">
                <a:solidFill>
                  <a:srgbClr val="FFFFFF"/>
                </a:solidFill>
              </a:rPr>
              <a:t> La </a:t>
            </a:r>
            <a:r>
              <a:rPr lang="en-US" b="1" spc="-1" dirty="0" err="1" smtClean="0">
                <a:solidFill>
                  <a:srgbClr val="FFFFFF"/>
                </a:solidFill>
              </a:rPr>
              <a:t>solidaritat</a:t>
            </a:r>
            <a:r>
              <a:rPr lang="en-US" b="1" spc="-1" smtClean="0">
                <a:solidFill>
                  <a:srgbClr val="FFFFFF"/>
                </a:solidFill>
              </a:rPr>
              <a:t> ?</a:t>
            </a:r>
            <a:r>
              <a:rPr lang="en-US" spc="-1" dirty="0" smtClean="0">
                <a:solidFill>
                  <a:srgbClr val="000000"/>
                </a:solidFill>
                <a:latin typeface="Calibri"/>
              </a:rPr>
              <a:t/>
            </a:r>
            <a:br>
              <a:rPr lang="en-US" spc="-1" dirty="0" smtClean="0">
                <a:solidFill>
                  <a:srgbClr val="000000"/>
                </a:solidFill>
                <a:latin typeface="Calibri"/>
              </a:rPr>
            </a:br>
            <a:endParaRPr lang="es-ES" dirty="0"/>
          </a:p>
        </p:txBody>
      </p:sp>
      <p:sp>
        <p:nvSpPr>
          <p:cNvPr id="10" name="9 Rectángulo"/>
          <p:cNvSpPr/>
          <p:nvPr/>
        </p:nvSpPr>
        <p:spPr>
          <a:xfrm rot="10800000" flipV="1">
            <a:off x="12878" y="1853415"/>
            <a:ext cx="392392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a-ES" sz="2800" dirty="0" smtClean="0"/>
              <a:t>Quan dos o més persones s'uneixen i col·laboren mútuament per aconseguir un fi comú.</a:t>
            </a:r>
            <a:endParaRPr lang="es-ES" sz="2800" b="1" dirty="0" smtClean="0"/>
          </a:p>
        </p:txBody>
      </p:sp>
      <p:pic>
        <p:nvPicPr>
          <p:cNvPr id="2052" name="Picture 4" descr="Resultado de imagen de solidarita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556792"/>
            <a:ext cx="4392488" cy="4225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152128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spc="-1" dirty="0" smtClean="0">
                <a:solidFill>
                  <a:srgbClr val="FFFFFF"/>
                </a:solidFill>
              </a:rPr>
              <a:t> </a:t>
            </a:r>
            <a:r>
              <a:rPr lang="en-US" b="1" spc="-1" dirty="0" err="1" smtClean="0">
                <a:solidFill>
                  <a:srgbClr val="FFFFFF"/>
                </a:solidFill>
              </a:rPr>
              <a:t>solidaritat</a:t>
            </a:r>
            <a:r>
              <a:rPr lang="en-US" b="1" spc="-1" dirty="0" smtClean="0">
                <a:solidFill>
                  <a:srgbClr val="FFFFFF"/>
                </a:solidFill>
              </a:rPr>
              <a:t> no </a:t>
            </a:r>
            <a:r>
              <a:rPr lang="en-US" b="1" spc="-1" dirty="0" err="1" smtClean="0">
                <a:solidFill>
                  <a:srgbClr val="FFFFFF"/>
                </a:solidFill>
              </a:rPr>
              <a:t>és</a:t>
            </a:r>
            <a:r>
              <a:rPr lang="en-US" b="1" spc="-1" dirty="0" smtClean="0">
                <a:solidFill>
                  <a:srgbClr val="FFFFFF"/>
                </a:solidFill>
              </a:rPr>
              <a:t> </a:t>
            </a:r>
            <a:r>
              <a:rPr lang="en-US" b="1" spc="-1" dirty="0" err="1" smtClean="0">
                <a:solidFill>
                  <a:srgbClr val="FFFFFF"/>
                </a:solidFill>
              </a:rPr>
              <a:t>caritat</a:t>
            </a:r>
            <a:r>
              <a:rPr lang="en-US" b="1" spc="-1" dirty="0" smtClean="0">
                <a:solidFill>
                  <a:srgbClr val="FFFFFF"/>
                </a:solidFill>
              </a:rPr>
              <a:t>  </a:t>
            </a:r>
            <a:r>
              <a:rPr lang="en-US" spc="-1" dirty="0" smtClean="0">
                <a:solidFill>
                  <a:srgbClr val="000000"/>
                </a:solidFill>
                <a:latin typeface="Calibri"/>
              </a:rPr>
              <a:t/>
            </a:r>
            <a:br>
              <a:rPr lang="en-US" spc="-1" dirty="0" smtClean="0">
                <a:solidFill>
                  <a:srgbClr val="000000"/>
                </a:solidFill>
                <a:latin typeface="Calibri"/>
              </a:rPr>
            </a:br>
            <a:endParaRPr lang="es-ES" dirty="0"/>
          </a:p>
        </p:txBody>
      </p:sp>
      <p:pic>
        <p:nvPicPr>
          <p:cNvPr id="3074" name="Picture 2" descr="http://4.bp.blogspot.com/_v9jeCmcvc3w/TB-6loUcN9I/AAAAAAAAAAM/7Lo7sfj-DWQ/s1600/Growing_Togethe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484784"/>
            <a:ext cx="4168207" cy="4778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152128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spc="-1" dirty="0" err="1" smtClean="0">
                <a:solidFill>
                  <a:srgbClr val="FFFFFF"/>
                </a:solidFill>
              </a:rPr>
              <a:t>Reflexions</a:t>
            </a:r>
            <a:r>
              <a:rPr lang="en-US" b="1" spc="-1" dirty="0" smtClean="0">
                <a:solidFill>
                  <a:srgbClr val="FFFFFF"/>
                </a:solidFill>
              </a:rPr>
              <a:t> </a:t>
            </a:r>
            <a:r>
              <a:rPr lang="en-US" b="1" spc="-1" dirty="0" err="1" smtClean="0">
                <a:solidFill>
                  <a:srgbClr val="FFFFFF"/>
                </a:solidFill>
              </a:rPr>
              <a:t>sobre</a:t>
            </a:r>
            <a:r>
              <a:rPr lang="en-US" b="1" spc="-1" dirty="0" smtClean="0">
                <a:solidFill>
                  <a:srgbClr val="FFFFFF"/>
                </a:solidFill>
              </a:rPr>
              <a:t> la </a:t>
            </a:r>
            <a:r>
              <a:rPr lang="en-US" b="1" spc="-1" dirty="0" err="1" smtClean="0">
                <a:solidFill>
                  <a:srgbClr val="FFFFFF"/>
                </a:solidFill>
              </a:rPr>
              <a:t>solidaritat</a:t>
            </a:r>
            <a:r>
              <a:rPr lang="en-US" b="1" spc="-1" dirty="0" smtClean="0">
                <a:solidFill>
                  <a:srgbClr val="FFFFFF"/>
                </a:solidFill>
              </a:rPr>
              <a:t> </a:t>
            </a:r>
            <a:r>
              <a:rPr lang="en-US" spc="-1" dirty="0" smtClean="0">
                <a:solidFill>
                  <a:srgbClr val="000000"/>
                </a:solidFill>
                <a:latin typeface="Calibri"/>
              </a:rPr>
              <a:t/>
            </a:r>
            <a:br>
              <a:rPr lang="en-US" spc="-1" dirty="0" smtClean="0">
                <a:solidFill>
                  <a:srgbClr val="000000"/>
                </a:solidFill>
                <a:latin typeface="Calibri"/>
              </a:rPr>
            </a:br>
            <a:endParaRPr lang="es-ES" dirty="0"/>
          </a:p>
        </p:txBody>
      </p:sp>
      <p:sp>
        <p:nvSpPr>
          <p:cNvPr id="10" name="9 Rectángulo"/>
          <p:cNvSpPr/>
          <p:nvPr/>
        </p:nvSpPr>
        <p:spPr>
          <a:xfrm rot="10800000" flipV="1">
            <a:off x="12878" y="2284302"/>
            <a:ext cx="392392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a-ES" sz="2800" dirty="0" smtClean="0"/>
              <a:t>La solidaritat trenca barreres socioculturals.</a:t>
            </a:r>
            <a:endParaRPr lang="es-ES" sz="2800" b="1" dirty="0" smtClean="0"/>
          </a:p>
        </p:txBody>
      </p:sp>
      <p:pic>
        <p:nvPicPr>
          <p:cNvPr id="6" name="5 Imagen" descr="C:\Users\Acer\Desktop\Fotos solidaritat\20180126_094735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36806" y="1844824"/>
            <a:ext cx="4955674" cy="42484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502715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152128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spc="-1" dirty="0" err="1" smtClean="0">
                <a:solidFill>
                  <a:srgbClr val="FFFFFF"/>
                </a:solidFill>
              </a:rPr>
              <a:t>Reflexions</a:t>
            </a:r>
            <a:r>
              <a:rPr lang="en-US" b="1" spc="-1" dirty="0" smtClean="0">
                <a:solidFill>
                  <a:srgbClr val="FFFFFF"/>
                </a:solidFill>
              </a:rPr>
              <a:t> </a:t>
            </a:r>
            <a:r>
              <a:rPr lang="en-US" b="1" spc="-1" dirty="0" err="1" smtClean="0">
                <a:solidFill>
                  <a:srgbClr val="FFFFFF"/>
                </a:solidFill>
              </a:rPr>
              <a:t>sobre</a:t>
            </a:r>
            <a:r>
              <a:rPr lang="en-US" b="1" spc="-1" dirty="0" smtClean="0">
                <a:solidFill>
                  <a:srgbClr val="FFFFFF"/>
                </a:solidFill>
              </a:rPr>
              <a:t> la </a:t>
            </a:r>
            <a:r>
              <a:rPr lang="en-US" b="1" spc="-1" dirty="0" err="1" smtClean="0">
                <a:solidFill>
                  <a:srgbClr val="FFFFFF"/>
                </a:solidFill>
              </a:rPr>
              <a:t>solidaritat</a:t>
            </a:r>
            <a:r>
              <a:rPr lang="en-US" b="1" spc="-1" dirty="0" smtClean="0">
                <a:solidFill>
                  <a:srgbClr val="FFFFFF"/>
                </a:solidFill>
              </a:rPr>
              <a:t> </a:t>
            </a:r>
            <a:r>
              <a:rPr lang="en-US" spc="-1" dirty="0" smtClean="0">
                <a:solidFill>
                  <a:srgbClr val="000000"/>
                </a:solidFill>
                <a:latin typeface="Calibri"/>
              </a:rPr>
              <a:t/>
            </a:r>
            <a:br>
              <a:rPr lang="en-US" spc="-1" dirty="0" smtClean="0">
                <a:solidFill>
                  <a:srgbClr val="000000"/>
                </a:solidFill>
                <a:latin typeface="Calibri"/>
              </a:rPr>
            </a:br>
            <a:endParaRPr lang="es-ES" dirty="0"/>
          </a:p>
        </p:txBody>
      </p:sp>
      <p:sp>
        <p:nvSpPr>
          <p:cNvPr id="10" name="9 Rectángulo"/>
          <p:cNvSpPr/>
          <p:nvPr/>
        </p:nvSpPr>
        <p:spPr>
          <a:xfrm rot="10800000" flipV="1">
            <a:off x="0" y="1976526"/>
            <a:ext cx="392392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a-ES" sz="2400" dirty="0" smtClean="0"/>
              <a:t>Els </a:t>
            </a:r>
            <a:r>
              <a:rPr lang="ca-ES" sz="2400" dirty="0"/>
              <a:t>projectes </a:t>
            </a:r>
            <a:r>
              <a:rPr lang="ca-ES" sz="2400" dirty="0" smtClean="0"/>
              <a:t>són </a:t>
            </a:r>
            <a:r>
              <a:rPr lang="ca-ES" sz="2400" dirty="0"/>
              <a:t>autosuficients i productius, </a:t>
            </a:r>
            <a:r>
              <a:rPr lang="ca-ES" sz="2400" dirty="0" smtClean="0"/>
              <a:t>i eviten </a:t>
            </a:r>
            <a:r>
              <a:rPr lang="ca-ES" sz="2400" dirty="0"/>
              <a:t>crear situacions de dependència </a:t>
            </a:r>
            <a:r>
              <a:rPr lang="ca-ES" sz="2400" dirty="0" smtClean="0"/>
              <a:t>.</a:t>
            </a:r>
            <a:endParaRPr lang="es-ES" sz="2400" b="1" dirty="0" smtClean="0"/>
          </a:p>
        </p:txBody>
      </p:sp>
      <p:pic>
        <p:nvPicPr>
          <p:cNvPr id="5122" name="Picture 2" descr="C:\Users\Acer\Desktop\Fotos solidaritat\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20592" y="1556792"/>
            <a:ext cx="5069373" cy="42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889578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"/>
          <p:cNvSpPr>
            <a:spLocks noGrp="1"/>
          </p:cNvSpPr>
          <p:nvPr>
            <p:ph type="title"/>
          </p:nvPr>
        </p:nvSpPr>
        <p:spPr>
          <a:xfrm>
            <a:off x="457200" y="332657"/>
            <a:ext cx="8229600" cy="1296143"/>
          </a:xfrm>
        </p:spPr>
        <p:txBody>
          <a:bodyPr>
            <a:noAutofit/>
          </a:bodyPr>
          <a:lstStyle/>
          <a:p>
            <a:pPr algn="ctr"/>
            <a:r>
              <a:rPr lang="ca-ES" b="1" dirty="0" smtClean="0"/>
              <a:t>Reflexions sobre la solidaritat</a:t>
            </a:r>
            <a:r>
              <a:rPr lang="ca-ES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ca-ES" dirty="0" smtClean="0">
                <a:solidFill>
                  <a:schemeClr val="accent6">
                    <a:lumMod val="75000"/>
                  </a:schemeClr>
                </a:solidFill>
              </a:rPr>
            </a:br>
            <a:endParaRPr lang="es-E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533718"/>
            <a:ext cx="6264696" cy="4698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152128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spc="-1" dirty="0" err="1" smtClean="0">
                <a:solidFill>
                  <a:srgbClr val="FFFFFF"/>
                </a:solidFill>
              </a:rPr>
              <a:t>Reflexions</a:t>
            </a:r>
            <a:r>
              <a:rPr lang="en-US" b="1" spc="-1" dirty="0" smtClean="0">
                <a:solidFill>
                  <a:srgbClr val="FFFFFF"/>
                </a:solidFill>
              </a:rPr>
              <a:t> </a:t>
            </a:r>
            <a:r>
              <a:rPr lang="en-US" b="1" spc="-1" dirty="0" err="1" smtClean="0">
                <a:solidFill>
                  <a:srgbClr val="FFFFFF"/>
                </a:solidFill>
              </a:rPr>
              <a:t>sobre</a:t>
            </a:r>
            <a:r>
              <a:rPr lang="en-US" b="1" spc="-1" dirty="0" smtClean="0">
                <a:solidFill>
                  <a:srgbClr val="FFFFFF"/>
                </a:solidFill>
              </a:rPr>
              <a:t> la </a:t>
            </a:r>
            <a:r>
              <a:rPr lang="en-US" b="1" spc="-1" dirty="0" err="1" smtClean="0">
                <a:solidFill>
                  <a:srgbClr val="FFFFFF"/>
                </a:solidFill>
              </a:rPr>
              <a:t>solidaritat</a:t>
            </a:r>
            <a:r>
              <a:rPr lang="en-US" b="1" spc="-1" dirty="0" smtClean="0">
                <a:solidFill>
                  <a:srgbClr val="FFFFFF"/>
                </a:solidFill>
              </a:rPr>
              <a:t> </a:t>
            </a:r>
            <a:r>
              <a:rPr lang="en-US" spc="-1" dirty="0" smtClean="0">
                <a:solidFill>
                  <a:srgbClr val="000000"/>
                </a:solidFill>
                <a:latin typeface="Calibri"/>
              </a:rPr>
              <a:t/>
            </a:r>
            <a:br>
              <a:rPr lang="en-US" spc="-1" dirty="0" smtClean="0">
                <a:solidFill>
                  <a:srgbClr val="000000"/>
                </a:solidFill>
                <a:latin typeface="Calibri"/>
              </a:rPr>
            </a:br>
            <a:endParaRPr lang="es-ES" dirty="0"/>
          </a:p>
        </p:txBody>
      </p:sp>
      <p:sp>
        <p:nvSpPr>
          <p:cNvPr id="10" name="9 Rectángulo"/>
          <p:cNvSpPr/>
          <p:nvPr/>
        </p:nvSpPr>
        <p:spPr>
          <a:xfrm rot="10800000" flipV="1">
            <a:off x="0" y="1469335"/>
            <a:ext cx="385192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a-ES" sz="2400" dirty="0" smtClean="0"/>
              <a:t>Els </a:t>
            </a:r>
            <a:r>
              <a:rPr lang="ca-ES" sz="2400" dirty="0"/>
              <a:t>projectes </a:t>
            </a:r>
            <a:r>
              <a:rPr lang="ca-ES" sz="2400" dirty="0" smtClean="0"/>
              <a:t>es desenvolupen </a:t>
            </a:r>
            <a:r>
              <a:rPr lang="ca-ES" sz="2400" dirty="0"/>
              <a:t>amb la participació directa i continuada de les persones beneficiàries, tant en la planificació com en l’execució i avaluació de les obres i accions </a:t>
            </a:r>
            <a:r>
              <a:rPr lang="ca-ES" sz="2400" dirty="0" smtClean="0"/>
              <a:t>projectades.</a:t>
            </a:r>
            <a:endParaRPr lang="es-ES" sz="2400" b="1" dirty="0" smtClean="0"/>
          </a:p>
        </p:txBody>
      </p:sp>
      <p:pic>
        <p:nvPicPr>
          <p:cNvPr id="9" name="8 Imagen" descr="C:\Users\Acer\Desktop\Fotos solidaritat\IMG_5900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95936" y="1700808"/>
            <a:ext cx="4680520" cy="41044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489236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152128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spc="-1" dirty="0" err="1" smtClean="0">
                <a:solidFill>
                  <a:srgbClr val="FFFFFF"/>
                </a:solidFill>
              </a:rPr>
              <a:t>Reflexions</a:t>
            </a:r>
            <a:r>
              <a:rPr lang="en-US" b="1" spc="-1" dirty="0" smtClean="0">
                <a:solidFill>
                  <a:srgbClr val="FFFFFF"/>
                </a:solidFill>
              </a:rPr>
              <a:t> </a:t>
            </a:r>
            <a:r>
              <a:rPr lang="en-US" b="1" spc="-1" dirty="0" err="1" smtClean="0">
                <a:solidFill>
                  <a:srgbClr val="FFFFFF"/>
                </a:solidFill>
              </a:rPr>
              <a:t>sobre</a:t>
            </a:r>
            <a:r>
              <a:rPr lang="en-US" b="1" spc="-1" dirty="0" smtClean="0">
                <a:solidFill>
                  <a:srgbClr val="FFFFFF"/>
                </a:solidFill>
              </a:rPr>
              <a:t> la </a:t>
            </a:r>
            <a:r>
              <a:rPr lang="en-US" b="1" spc="-1" dirty="0" err="1" smtClean="0">
                <a:solidFill>
                  <a:srgbClr val="FFFFFF"/>
                </a:solidFill>
              </a:rPr>
              <a:t>solidaritat</a:t>
            </a:r>
            <a:r>
              <a:rPr lang="en-US" b="1" spc="-1" dirty="0" smtClean="0">
                <a:solidFill>
                  <a:srgbClr val="FFFFFF"/>
                </a:solidFill>
              </a:rPr>
              <a:t> </a:t>
            </a:r>
            <a:r>
              <a:rPr lang="en-US" spc="-1" dirty="0" smtClean="0">
                <a:solidFill>
                  <a:srgbClr val="000000"/>
                </a:solidFill>
                <a:latin typeface="Calibri"/>
              </a:rPr>
              <a:t/>
            </a:r>
            <a:br>
              <a:rPr lang="en-US" spc="-1" dirty="0" smtClean="0">
                <a:solidFill>
                  <a:srgbClr val="000000"/>
                </a:solidFill>
                <a:latin typeface="Calibri"/>
              </a:rPr>
            </a:br>
            <a:endParaRPr lang="es-ES" dirty="0"/>
          </a:p>
        </p:txBody>
      </p:sp>
      <p:sp>
        <p:nvSpPr>
          <p:cNvPr id="10" name="9 Rectángulo"/>
          <p:cNvSpPr/>
          <p:nvPr/>
        </p:nvSpPr>
        <p:spPr>
          <a:xfrm rot="10800000" flipV="1">
            <a:off x="0" y="2023333"/>
            <a:ext cx="385192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a-ES" sz="2400" dirty="0" smtClean="0"/>
              <a:t>No </a:t>
            </a:r>
            <a:r>
              <a:rPr lang="ca-ES" sz="2400" dirty="0"/>
              <a:t>proposa </a:t>
            </a:r>
            <a:r>
              <a:rPr lang="ca-ES" sz="2400" dirty="0" smtClean="0"/>
              <a:t>projectes</a:t>
            </a:r>
            <a:r>
              <a:rPr lang="ca-ES" sz="2400" dirty="0"/>
              <a:t>, sinó que és la gent de les pròpies comunitats, </a:t>
            </a:r>
            <a:r>
              <a:rPr lang="ca-ES" sz="2400" dirty="0" smtClean="0"/>
              <a:t>que </a:t>
            </a:r>
            <a:r>
              <a:rPr lang="ca-ES" sz="2400" dirty="0"/>
              <a:t>coneixen les seves </a:t>
            </a:r>
            <a:r>
              <a:rPr lang="ca-ES" sz="2400" dirty="0" smtClean="0"/>
              <a:t>necessitats, qui els proposen.</a:t>
            </a:r>
            <a:endParaRPr lang="es-ES" sz="2400" b="1" dirty="0" smtClean="0"/>
          </a:p>
        </p:txBody>
      </p:sp>
      <p:pic>
        <p:nvPicPr>
          <p:cNvPr id="7" name="6 Imagen" descr="C:\Users\Acer\Desktop\Fotos solidaritat\IMG_2307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11960" y="1700808"/>
            <a:ext cx="4319389" cy="4032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782936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152128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spc="-1" dirty="0" err="1" smtClean="0">
                <a:solidFill>
                  <a:srgbClr val="FFFFFF"/>
                </a:solidFill>
              </a:rPr>
              <a:t>Reflexions</a:t>
            </a:r>
            <a:r>
              <a:rPr lang="en-US" b="1" spc="-1" dirty="0" smtClean="0">
                <a:solidFill>
                  <a:srgbClr val="FFFFFF"/>
                </a:solidFill>
              </a:rPr>
              <a:t> </a:t>
            </a:r>
            <a:r>
              <a:rPr lang="en-US" b="1" spc="-1" dirty="0" err="1" smtClean="0">
                <a:solidFill>
                  <a:srgbClr val="FFFFFF"/>
                </a:solidFill>
              </a:rPr>
              <a:t>sobre</a:t>
            </a:r>
            <a:r>
              <a:rPr lang="en-US" b="1" spc="-1" dirty="0" smtClean="0">
                <a:solidFill>
                  <a:srgbClr val="FFFFFF"/>
                </a:solidFill>
              </a:rPr>
              <a:t> la </a:t>
            </a:r>
            <a:r>
              <a:rPr lang="en-US" b="1" spc="-1" dirty="0" err="1" smtClean="0">
                <a:solidFill>
                  <a:srgbClr val="FFFFFF"/>
                </a:solidFill>
              </a:rPr>
              <a:t>solidaritat</a:t>
            </a:r>
            <a:r>
              <a:rPr lang="en-US" b="1" spc="-1" dirty="0" smtClean="0">
                <a:solidFill>
                  <a:srgbClr val="FFFFFF"/>
                </a:solidFill>
              </a:rPr>
              <a:t> </a:t>
            </a:r>
            <a:r>
              <a:rPr lang="en-US" spc="-1" dirty="0" smtClean="0">
                <a:solidFill>
                  <a:srgbClr val="000000"/>
                </a:solidFill>
                <a:latin typeface="Calibri"/>
              </a:rPr>
              <a:t/>
            </a:r>
            <a:br>
              <a:rPr lang="en-US" spc="-1" dirty="0" smtClean="0">
                <a:solidFill>
                  <a:srgbClr val="000000"/>
                </a:solidFill>
                <a:latin typeface="Calibri"/>
              </a:rPr>
            </a:br>
            <a:endParaRPr lang="es-ES" dirty="0"/>
          </a:p>
        </p:txBody>
      </p:sp>
      <p:sp>
        <p:nvSpPr>
          <p:cNvPr id="10" name="9 Rectángulo"/>
          <p:cNvSpPr/>
          <p:nvPr/>
        </p:nvSpPr>
        <p:spPr>
          <a:xfrm rot="10800000" flipV="1">
            <a:off x="0" y="1284669"/>
            <a:ext cx="385192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a-ES" sz="2400" dirty="0" smtClean="0"/>
              <a:t>Aprofitant </a:t>
            </a:r>
            <a:r>
              <a:rPr lang="ca-ES" sz="2400" dirty="0"/>
              <a:t>els recursos materials, tècnics i humans de les comunitats </a:t>
            </a:r>
            <a:r>
              <a:rPr lang="ca-ES" sz="2400" dirty="0" smtClean="0"/>
              <a:t>beneficiàries, els </a:t>
            </a:r>
            <a:r>
              <a:rPr lang="ca-ES" sz="2400" dirty="0"/>
              <a:t>projectes </a:t>
            </a:r>
            <a:r>
              <a:rPr lang="ca-ES" sz="2400" dirty="0" smtClean="0"/>
              <a:t>generen </a:t>
            </a:r>
            <a:r>
              <a:rPr lang="ca-ES" sz="2400" dirty="0"/>
              <a:t>i </a:t>
            </a:r>
            <a:r>
              <a:rPr lang="ca-ES" sz="2400" dirty="0" smtClean="0"/>
              <a:t>impulsen </a:t>
            </a:r>
            <a:r>
              <a:rPr lang="ca-ES" sz="2400" dirty="0"/>
              <a:t>dinàmiques </a:t>
            </a:r>
            <a:r>
              <a:rPr lang="ca-ES" sz="2400" dirty="0" smtClean="0"/>
              <a:t>que contribueixen </a:t>
            </a:r>
            <a:r>
              <a:rPr lang="ca-ES" sz="2400" dirty="0"/>
              <a:t>a l’autogestió i l’autosuficiència de les </a:t>
            </a:r>
            <a:r>
              <a:rPr lang="ca-ES" sz="2400" dirty="0" smtClean="0"/>
              <a:t>comunitats. </a:t>
            </a:r>
            <a:endParaRPr lang="es-ES" sz="2400" b="1" dirty="0" smtClean="0"/>
          </a:p>
        </p:txBody>
      </p:sp>
      <p:pic>
        <p:nvPicPr>
          <p:cNvPr id="5" name="4 Imagen" descr="C:\Users\Acer\Desktop\Fotos solidaritat\4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39952" y="1700808"/>
            <a:ext cx="4752528" cy="39604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950876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"/>
          <p:cNvSpPr>
            <a:spLocks noGrp="1"/>
          </p:cNvSpPr>
          <p:nvPr>
            <p:ph type="title"/>
          </p:nvPr>
        </p:nvSpPr>
        <p:spPr>
          <a:xfrm>
            <a:off x="457200" y="332657"/>
            <a:ext cx="8229600" cy="1296143"/>
          </a:xfrm>
        </p:spPr>
        <p:txBody>
          <a:bodyPr>
            <a:noAutofit/>
          </a:bodyPr>
          <a:lstStyle/>
          <a:p>
            <a:pPr algn="ctr"/>
            <a:r>
              <a:rPr lang="ca-ES" b="1" dirty="0" smtClean="0"/>
              <a:t>Reflexions sobre la solidaritat</a:t>
            </a:r>
            <a:r>
              <a:rPr lang="ca-ES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ca-ES" dirty="0" smtClean="0">
                <a:solidFill>
                  <a:schemeClr val="accent6">
                    <a:lumMod val="75000"/>
                  </a:schemeClr>
                </a:solidFill>
              </a:rPr>
            </a:br>
            <a:endParaRPr lang="es-ES" dirty="0"/>
          </a:p>
        </p:txBody>
      </p:sp>
      <p:pic>
        <p:nvPicPr>
          <p:cNvPr id="8194" name="Picture 2" descr="C:\Users\Acer\Desktop\Fotos solidaritat\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587408"/>
            <a:ext cx="6525344" cy="4649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139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152128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spc="-1" dirty="0" err="1" smtClean="0">
                <a:solidFill>
                  <a:srgbClr val="FFFFFF"/>
                </a:solidFill>
              </a:rPr>
              <a:t>Reflexions</a:t>
            </a:r>
            <a:r>
              <a:rPr lang="en-US" b="1" spc="-1" dirty="0" smtClean="0">
                <a:solidFill>
                  <a:srgbClr val="FFFFFF"/>
                </a:solidFill>
              </a:rPr>
              <a:t> </a:t>
            </a:r>
            <a:r>
              <a:rPr lang="en-US" b="1" spc="-1" dirty="0" err="1" smtClean="0">
                <a:solidFill>
                  <a:srgbClr val="FFFFFF"/>
                </a:solidFill>
              </a:rPr>
              <a:t>sobre</a:t>
            </a:r>
            <a:r>
              <a:rPr lang="en-US" b="1" spc="-1" dirty="0" smtClean="0">
                <a:solidFill>
                  <a:srgbClr val="FFFFFF"/>
                </a:solidFill>
              </a:rPr>
              <a:t> la </a:t>
            </a:r>
            <a:r>
              <a:rPr lang="en-US" b="1" spc="-1" dirty="0" err="1" smtClean="0">
                <a:solidFill>
                  <a:srgbClr val="FFFFFF"/>
                </a:solidFill>
              </a:rPr>
              <a:t>solidaritat</a:t>
            </a:r>
            <a:r>
              <a:rPr lang="en-US" b="1" spc="-1" dirty="0" smtClean="0">
                <a:solidFill>
                  <a:srgbClr val="FFFFFF"/>
                </a:solidFill>
              </a:rPr>
              <a:t> </a:t>
            </a:r>
            <a:r>
              <a:rPr lang="en-US" spc="-1" dirty="0" smtClean="0">
                <a:solidFill>
                  <a:srgbClr val="000000"/>
                </a:solidFill>
                <a:latin typeface="Calibri"/>
              </a:rPr>
              <a:t/>
            </a:r>
            <a:br>
              <a:rPr lang="en-US" spc="-1" dirty="0" smtClean="0">
                <a:solidFill>
                  <a:srgbClr val="000000"/>
                </a:solidFill>
                <a:latin typeface="Calibri"/>
              </a:rPr>
            </a:br>
            <a:endParaRPr lang="es-ES" dirty="0"/>
          </a:p>
        </p:txBody>
      </p:sp>
      <p:sp>
        <p:nvSpPr>
          <p:cNvPr id="10" name="9 Rectángulo"/>
          <p:cNvSpPr/>
          <p:nvPr/>
        </p:nvSpPr>
        <p:spPr>
          <a:xfrm rot="10800000" flipV="1">
            <a:off x="0" y="1838667"/>
            <a:ext cx="385192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a-ES" sz="2400" dirty="0" smtClean="0"/>
              <a:t>Els </a:t>
            </a:r>
            <a:r>
              <a:rPr lang="ca-ES" sz="2400" dirty="0"/>
              <a:t>projectes i l’entitat </a:t>
            </a:r>
            <a:r>
              <a:rPr lang="ca-ES" sz="2400" dirty="0" smtClean="0"/>
              <a:t>solidària tenen </a:t>
            </a:r>
            <a:r>
              <a:rPr lang="ca-ES" sz="2400" dirty="0"/>
              <a:t>en compte la manera de ser i de pensar de les comunitats, respectant-ne la identitat històrica i </a:t>
            </a:r>
            <a:r>
              <a:rPr lang="ca-ES" sz="2400" dirty="0" smtClean="0"/>
              <a:t>cultural.</a:t>
            </a:r>
            <a:endParaRPr lang="es-ES" sz="2400" b="1" dirty="0" smtClean="0"/>
          </a:p>
        </p:txBody>
      </p:sp>
      <p:pic>
        <p:nvPicPr>
          <p:cNvPr id="6" name="5 Imagen" descr="D:\CONFERENCIES\SOLIDARITAT\DSC04880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39952" y="1700808"/>
            <a:ext cx="4722490" cy="41764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843439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152128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spc="-1" dirty="0" err="1" smtClean="0">
                <a:solidFill>
                  <a:srgbClr val="FFFFFF"/>
                </a:solidFill>
              </a:rPr>
              <a:t>Reflexions</a:t>
            </a:r>
            <a:r>
              <a:rPr lang="en-US" b="1" spc="-1" dirty="0" smtClean="0">
                <a:solidFill>
                  <a:srgbClr val="FFFFFF"/>
                </a:solidFill>
              </a:rPr>
              <a:t> </a:t>
            </a:r>
            <a:r>
              <a:rPr lang="en-US" b="1" spc="-1" dirty="0" err="1" smtClean="0">
                <a:solidFill>
                  <a:srgbClr val="FFFFFF"/>
                </a:solidFill>
              </a:rPr>
              <a:t>sobre</a:t>
            </a:r>
            <a:r>
              <a:rPr lang="en-US" b="1" spc="-1" dirty="0" smtClean="0">
                <a:solidFill>
                  <a:srgbClr val="FFFFFF"/>
                </a:solidFill>
              </a:rPr>
              <a:t> la </a:t>
            </a:r>
            <a:r>
              <a:rPr lang="en-US" b="1" spc="-1" dirty="0" err="1" smtClean="0">
                <a:solidFill>
                  <a:srgbClr val="FFFFFF"/>
                </a:solidFill>
              </a:rPr>
              <a:t>solidaritat</a:t>
            </a:r>
            <a:r>
              <a:rPr lang="en-US" b="1" spc="-1" dirty="0" smtClean="0">
                <a:solidFill>
                  <a:srgbClr val="FFFFFF"/>
                </a:solidFill>
              </a:rPr>
              <a:t> </a:t>
            </a:r>
            <a:r>
              <a:rPr lang="en-US" spc="-1" dirty="0" smtClean="0">
                <a:solidFill>
                  <a:srgbClr val="000000"/>
                </a:solidFill>
                <a:latin typeface="Calibri"/>
              </a:rPr>
              <a:t/>
            </a:r>
            <a:br>
              <a:rPr lang="en-US" spc="-1" dirty="0" smtClean="0">
                <a:solidFill>
                  <a:srgbClr val="000000"/>
                </a:solidFill>
                <a:latin typeface="Calibri"/>
              </a:rPr>
            </a:br>
            <a:endParaRPr lang="es-ES" dirty="0"/>
          </a:p>
        </p:txBody>
      </p:sp>
      <p:sp>
        <p:nvSpPr>
          <p:cNvPr id="10" name="9 Rectángulo"/>
          <p:cNvSpPr/>
          <p:nvPr/>
        </p:nvSpPr>
        <p:spPr>
          <a:xfrm rot="10800000" flipV="1">
            <a:off x="0" y="2392664"/>
            <a:ext cx="38519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a-ES" sz="2400" dirty="0" smtClean="0"/>
              <a:t>Els </a:t>
            </a:r>
            <a:r>
              <a:rPr lang="ca-ES" sz="2400" dirty="0"/>
              <a:t>projectes </a:t>
            </a:r>
            <a:r>
              <a:rPr lang="ca-ES" sz="2400" dirty="0" smtClean="0"/>
              <a:t>es fonamenten  </a:t>
            </a:r>
            <a:r>
              <a:rPr lang="ca-ES" sz="2400" dirty="0"/>
              <a:t>en l’equitat i la tolerància.</a:t>
            </a:r>
            <a:endParaRPr lang="es-ES" sz="2400" dirty="0"/>
          </a:p>
          <a:p>
            <a:pPr algn="ctr"/>
            <a:endParaRPr lang="es-ES" sz="2400" b="1" dirty="0" smtClean="0"/>
          </a:p>
        </p:txBody>
      </p:sp>
      <p:pic>
        <p:nvPicPr>
          <p:cNvPr id="7" name="6 Imagen" descr="C:\Users\Acer\Desktop\Fotos solidaritat\IMG_2875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51920" y="1628800"/>
            <a:ext cx="4752528" cy="41764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4078389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152128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spc="-1" dirty="0" err="1" smtClean="0">
                <a:solidFill>
                  <a:srgbClr val="FFFFFF"/>
                </a:solidFill>
              </a:rPr>
              <a:t>Reflexions</a:t>
            </a:r>
            <a:r>
              <a:rPr lang="en-US" b="1" spc="-1" dirty="0" smtClean="0">
                <a:solidFill>
                  <a:srgbClr val="FFFFFF"/>
                </a:solidFill>
              </a:rPr>
              <a:t> </a:t>
            </a:r>
            <a:r>
              <a:rPr lang="en-US" b="1" spc="-1" dirty="0" err="1" smtClean="0">
                <a:solidFill>
                  <a:srgbClr val="FFFFFF"/>
                </a:solidFill>
              </a:rPr>
              <a:t>sobre</a:t>
            </a:r>
            <a:r>
              <a:rPr lang="en-US" b="1" spc="-1" dirty="0" smtClean="0">
                <a:solidFill>
                  <a:srgbClr val="FFFFFF"/>
                </a:solidFill>
              </a:rPr>
              <a:t> la </a:t>
            </a:r>
            <a:r>
              <a:rPr lang="en-US" b="1" spc="-1" dirty="0" err="1" smtClean="0">
                <a:solidFill>
                  <a:srgbClr val="FFFFFF"/>
                </a:solidFill>
              </a:rPr>
              <a:t>solidaritat</a:t>
            </a:r>
            <a:r>
              <a:rPr lang="en-US" b="1" spc="-1" dirty="0" smtClean="0">
                <a:solidFill>
                  <a:srgbClr val="FFFFFF"/>
                </a:solidFill>
              </a:rPr>
              <a:t> </a:t>
            </a:r>
            <a:r>
              <a:rPr lang="en-US" spc="-1" dirty="0" smtClean="0">
                <a:solidFill>
                  <a:srgbClr val="000000"/>
                </a:solidFill>
                <a:latin typeface="Calibri"/>
              </a:rPr>
              <a:t/>
            </a:r>
            <a:br>
              <a:rPr lang="en-US" spc="-1" dirty="0" smtClean="0">
                <a:solidFill>
                  <a:srgbClr val="000000"/>
                </a:solidFill>
                <a:latin typeface="Calibri"/>
              </a:rPr>
            </a:br>
            <a:endParaRPr lang="es-ES" dirty="0"/>
          </a:p>
        </p:txBody>
      </p:sp>
      <p:sp>
        <p:nvSpPr>
          <p:cNvPr id="10" name="9 Rectángulo"/>
          <p:cNvSpPr/>
          <p:nvPr/>
        </p:nvSpPr>
        <p:spPr>
          <a:xfrm rot="10800000" flipV="1">
            <a:off x="0" y="2023333"/>
            <a:ext cx="385192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a-ES" sz="2400" dirty="0" smtClean="0"/>
              <a:t>Als </a:t>
            </a:r>
            <a:r>
              <a:rPr lang="ca-ES" sz="2400" dirty="0"/>
              <a:t>països on es </a:t>
            </a:r>
            <a:r>
              <a:rPr lang="ca-ES" sz="2400" dirty="0" smtClean="0"/>
              <a:t>coopera, convé que les accions respectin </a:t>
            </a:r>
            <a:r>
              <a:rPr lang="ca-ES" sz="2400" dirty="0"/>
              <a:t>el medi ambient i les construccions </a:t>
            </a:r>
            <a:r>
              <a:rPr lang="ca-ES" sz="2400" dirty="0" smtClean="0"/>
              <a:t>tradicionals.</a:t>
            </a:r>
            <a:endParaRPr lang="es-ES" sz="2400" b="1" dirty="0" smtClean="0"/>
          </a:p>
        </p:txBody>
      </p:sp>
      <p:pic>
        <p:nvPicPr>
          <p:cNvPr id="11266" name="Picture 2" descr="Resultado de imagen de ordinador medi ambient afric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51920" y="1635515"/>
            <a:ext cx="4968552" cy="4481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23941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152128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spc="-1" dirty="0" err="1" smtClean="0">
                <a:solidFill>
                  <a:srgbClr val="FFFFFF"/>
                </a:solidFill>
              </a:rPr>
              <a:t>Reflexions</a:t>
            </a:r>
            <a:r>
              <a:rPr lang="en-US" b="1" spc="-1" dirty="0" smtClean="0">
                <a:solidFill>
                  <a:srgbClr val="FFFFFF"/>
                </a:solidFill>
              </a:rPr>
              <a:t> </a:t>
            </a:r>
            <a:r>
              <a:rPr lang="en-US" b="1" spc="-1" dirty="0" err="1" smtClean="0">
                <a:solidFill>
                  <a:srgbClr val="FFFFFF"/>
                </a:solidFill>
              </a:rPr>
              <a:t>sobre</a:t>
            </a:r>
            <a:r>
              <a:rPr lang="en-US" b="1" spc="-1" dirty="0" smtClean="0">
                <a:solidFill>
                  <a:srgbClr val="FFFFFF"/>
                </a:solidFill>
              </a:rPr>
              <a:t> la </a:t>
            </a:r>
            <a:r>
              <a:rPr lang="en-US" b="1" spc="-1" dirty="0" err="1" smtClean="0">
                <a:solidFill>
                  <a:srgbClr val="FFFFFF"/>
                </a:solidFill>
              </a:rPr>
              <a:t>solidaritat</a:t>
            </a:r>
            <a:r>
              <a:rPr lang="en-US" b="1" spc="-1" dirty="0" smtClean="0">
                <a:solidFill>
                  <a:srgbClr val="FFFFFF"/>
                </a:solidFill>
              </a:rPr>
              <a:t> </a:t>
            </a:r>
            <a:r>
              <a:rPr lang="en-US" spc="-1" dirty="0" smtClean="0">
                <a:solidFill>
                  <a:srgbClr val="000000"/>
                </a:solidFill>
                <a:latin typeface="Calibri"/>
              </a:rPr>
              <a:t/>
            </a:r>
            <a:br>
              <a:rPr lang="en-US" spc="-1" dirty="0" smtClean="0">
                <a:solidFill>
                  <a:srgbClr val="000000"/>
                </a:solidFill>
                <a:latin typeface="Calibri"/>
              </a:rPr>
            </a:br>
            <a:endParaRPr lang="es-ES" dirty="0"/>
          </a:p>
        </p:txBody>
      </p:sp>
      <p:sp>
        <p:nvSpPr>
          <p:cNvPr id="10" name="9 Rectángulo"/>
          <p:cNvSpPr/>
          <p:nvPr/>
        </p:nvSpPr>
        <p:spPr>
          <a:xfrm rot="10800000" flipV="1">
            <a:off x="0" y="2392665"/>
            <a:ext cx="38519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a-ES" sz="2400" dirty="0" smtClean="0"/>
              <a:t>Els </a:t>
            </a:r>
            <a:r>
              <a:rPr lang="ca-ES" sz="2400" dirty="0"/>
              <a:t>projectes </a:t>
            </a:r>
            <a:r>
              <a:rPr lang="ca-ES" sz="2400" dirty="0" smtClean="0"/>
              <a:t>solidaris respecten, </a:t>
            </a:r>
            <a:r>
              <a:rPr lang="ca-ES" sz="2400" dirty="0"/>
              <a:t>per sobre de tot, els drets humans.</a:t>
            </a:r>
            <a:endParaRPr lang="es-ES" sz="2400" b="1" dirty="0" smtClean="0"/>
          </a:p>
        </p:txBody>
      </p:sp>
      <p:pic>
        <p:nvPicPr>
          <p:cNvPr id="5" name="4 Imagen" descr="C:\Users\Acer\Desktop\Fotos solidaritat\IMG_5937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51920" y="1772816"/>
            <a:ext cx="5040560" cy="41044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515461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152128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spc="-1" dirty="0" err="1" smtClean="0">
                <a:solidFill>
                  <a:srgbClr val="FFFFFF"/>
                </a:solidFill>
              </a:rPr>
              <a:t>Reflexions</a:t>
            </a:r>
            <a:r>
              <a:rPr lang="en-US" b="1" spc="-1" dirty="0" smtClean="0">
                <a:solidFill>
                  <a:srgbClr val="FFFFFF"/>
                </a:solidFill>
              </a:rPr>
              <a:t> </a:t>
            </a:r>
            <a:r>
              <a:rPr lang="en-US" b="1" spc="-1" dirty="0" err="1" smtClean="0">
                <a:solidFill>
                  <a:srgbClr val="FFFFFF"/>
                </a:solidFill>
              </a:rPr>
              <a:t>sobre</a:t>
            </a:r>
            <a:r>
              <a:rPr lang="en-US" b="1" spc="-1" dirty="0" smtClean="0">
                <a:solidFill>
                  <a:srgbClr val="FFFFFF"/>
                </a:solidFill>
              </a:rPr>
              <a:t> la </a:t>
            </a:r>
            <a:r>
              <a:rPr lang="en-US" b="1" spc="-1" dirty="0" err="1" smtClean="0">
                <a:solidFill>
                  <a:srgbClr val="FFFFFF"/>
                </a:solidFill>
              </a:rPr>
              <a:t>solidaritat</a:t>
            </a:r>
            <a:r>
              <a:rPr lang="en-US" b="1" spc="-1" dirty="0" smtClean="0">
                <a:solidFill>
                  <a:srgbClr val="FFFFFF"/>
                </a:solidFill>
              </a:rPr>
              <a:t> </a:t>
            </a:r>
            <a:r>
              <a:rPr lang="en-US" spc="-1" dirty="0" smtClean="0">
                <a:solidFill>
                  <a:srgbClr val="000000"/>
                </a:solidFill>
                <a:latin typeface="Calibri"/>
              </a:rPr>
              <a:t/>
            </a:r>
            <a:br>
              <a:rPr lang="en-US" spc="-1" dirty="0" smtClean="0">
                <a:solidFill>
                  <a:srgbClr val="000000"/>
                </a:solidFill>
                <a:latin typeface="Calibri"/>
              </a:rPr>
            </a:br>
            <a:endParaRPr lang="es-ES" dirty="0"/>
          </a:p>
        </p:txBody>
      </p:sp>
      <p:sp>
        <p:nvSpPr>
          <p:cNvPr id="10" name="9 Rectángulo"/>
          <p:cNvSpPr/>
          <p:nvPr/>
        </p:nvSpPr>
        <p:spPr>
          <a:xfrm rot="10800000" flipV="1">
            <a:off x="0" y="2208000"/>
            <a:ext cx="385192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a-ES" sz="2400" dirty="0" smtClean="0"/>
              <a:t>És important que els </a:t>
            </a:r>
            <a:r>
              <a:rPr lang="ca-ES" sz="2400" dirty="0"/>
              <a:t>projectes i les </a:t>
            </a:r>
            <a:r>
              <a:rPr lang="ca-ES" sz="2400" dirty="0" smtClean="0"/>
              <a:t>actuacions tinguin </a:t>
            </a:r>
            <a:r>
              <a:rPr lang="ca-ES" sz="2400" dirty="0"/>
              <a:t>en compte la perspectiva de gènere.</a:t>
            </a:r>
            <a:endParaRPr lang="es-ES" sz="2400" b="1" dirty="0" smtClean="0"/>
          </a:p>
        </p:txBody>
      </p:sp>
      <p:pic>
        <p:nvPicPr>
          <p:cNvPr id="6" name="5 Imagen" descr="D:\CONFERENCIES\SOLIDARITAT\DSC04914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79912" y="1830870"/>
            <a:ext cx="4914389" cy="411841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6 Rectángulo"/>
          <p:cNvSpPr/>
          <p:nvPr/>
        </p:nvSpPr>
        <p:spPr>
          <a:xfrm rot="10800000" flipV="1">
            <a:off x="323528" y="4514636"/>
            <a:ext cx="302433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a-ES" sz="2400" b="1" dirty="0" smtClean="0">
                <a:solidFill>
                  <a:srgbClr val="002060"/>
                </a:solidFill>
              </a:rPr>
              <a:t>"</a:t>
            </a:r>
            <a:r>
              <a:rPr lang="ca-ES" b="1" i="1" dirty="0" smtClean="0">
                <a:solidFill>
                  <a:srgbClr val="002060"/>
                </a:solidFill>
              </a:rPr>
              <a:t>Qui educa un home s’educa un individu;  qui educa una dona educa una família"</a:t>
            </a:r>
            <a:r>
              <a:rPr lang="ca-ES" sz="2400" b="1" dirty="0" smtClean="0">
                <a:solidFill>
                  <a:srgbClr val="002060"/>
                </a:solidFill>
              </a:rPr>
              <a:t>, </a:t>
            </a:r>
            <a:r>
              <a:rPr lang="ca-ES" dirty="0" smtClean="0"/>
              <a:t>Proverbi africà</a:t>
            </a:r>
            <a:endParaRPr lang="es-ES"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2101780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152128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spc="-1" dirty="0" err="1" smtClean="0">
                <a:solidFill>
                  <a:srgbClr val="FFFFFF"/>
                </a:solidFill>
              </a:rPr>
              <a:t>Reflexions</a:t>
            </a:r>
            <a:r>
              <a:rPr lang="en-US" b="1" spc="-1" dirty="0" smtClean="0">
                <a:solidFill>
                  <a:srgbClr val="FFFFFF"/>
                </a:solidFill>
              </a:rPr>
              <a:t> </a:t>
            </a:r>
            <a:r>
              <a:rPr lang="en-US" b="1" spc="-1" dirty="0" err="1" smtClean="0">
                <a:solidFill>
                  <a:srgbClr val="FFFFFF"/>
                </a:solidFill>
              </a:rPr>
              <a:t>sobre</a:t>
            </a:r>
            <a:r>
              <a:rPr lang="en-US" b="1" spc="-1" dirty="0" smtClean="0">
                <a:solidFill>
                  <a:srgbClr val="FFFFFF"/>
                </a:solidFill>
              </a:rPr>
              <a:t> la </a:t>
            </a:r>
            <a:r>
              <a:rPr lang="en-US" b="1" spc="-1" dirty="0" err="1" smtClean="0">
                <a:solidFill>
                  <a:srgbClr val="FFFFFF"/>
                </a:solidFill>
              </a:rPr>
              <a:t>solidaritat</a:t>
            </a:r>
            <a:r>
              <a:rPr lang="en-US" b="1" spc="-1" dirty="0" smtClean="0">
                <a:solidFill>
                  <a:srgbClr val="FFFFFF"/>
                </a:solidFill>
              </a:rPr>
              <a:t> </a:t>
            </a:r>
            <a:r>
              <a:rPr lang="en-US" spc="-1" dirty="0" smtClean="0">
                <a:solidFill>
                  <a:srgbClr val="000000"/>
                </a:solidFill>
                <a:latin typeface="Calibri"/>
              </a:rPr>
              <a:t/>
            </a:r>
            <a:br>
              <a:rPr lang="en-US" spc="-1" dirty="0" smtClean="0">
                <a:solidFill>
                  <a:srgbClr val="000000"/>
                </a:solidFill>
                <a:latin typeface="Calibri"/>
              </a:rPr>
            </a:br>
            <a:endParaRPr lang="es-ES" dirty="0"/>
          </a:p>
        </p:txBody>
      </p:sp>
      <p:sp>
        <p:nvSpPr>
          <p:cNvPr id="10" name="9 Rectángulo"/>
          <p:cNvSpPr/>
          <p:nvPr/>
        </p:nvSpPr>
        <p:spPr>
          <a:xfrm rot="10800000" flipV="1">
            <a:off x="0" y="1654001"/>
            <a:ext cx="385192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a-ES" sz="2400" dirty="0" smtClean="0"/>
              <a:t>A </a:t>
            </a:r>
            <a:r>
              <a:rPr lang="ca-ES" sz="2400" dirty="0"/>
              <a:t>més dels projectes de cooperació, s'ha de treballar per la sensibilització </a:t>
            </a:r>
            <a:r>
              <a:rPr lang="ca-ES" sz="2400" dirty="0" smtClean="0"/>
              <a:t>de la </a:t>
            </a:r>
            <a:r>
              <a:rPr lang="ca-ES" sz="2400" dirty="0"/>
              <a:t>població </a:t>
            </a:r>
            <a:r>
              <a:rPr lang="ca-ES" sz="2400" dirty="0" smtClean="0"/>
              <a:t>sobre les </a:t>
            </a:r>
            <a:r>
              <a:rPr lang="ca-ES" sz="2400" dirty="0"/>
              <a:t>desigualtats i </a:t>
            </a:r>
            <a:r>
              <a:rPr lang="ca-ES" sz="2400" dirty="0" smtClean="0"/>
              <a:t>per la </a:t>
            </a:r>
            <a:r>
              <a:rPr lang="ca-ES" sz="2400" dirty="0"/>
              <a:t>comprensió </a:t>
            </a:r>
            <a:r>
              <a:rPr lang="ca-ES" sz="2400" dirty="0" smtClean="0"/>
              <a:t>de cultures diferents a la pròpia.</a:t>
            </a:r>
            <a:endParaRPr lang="es-ES" sz="2400" dirty="0"/>
          </a:p>
        </p:txBody>
      </p:sp>
      <p:pic>
        <p:nvPicPr>
          <p:cNvPr id="14338" name="Picture 2" descr="Resultado de imagen de desigualitat mondia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41391" y="1816449"/>
            <a:ext cx="5079081" cy="4215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02046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152128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spc="-1" dirty="0" smtClean="0">
                <a:solidFill>
                  <a:srgbClr val="FFFFFF"/>
                </a:solidFill>
              </a:rPr>
              <a:t>El </a:t>
            </a:r>
            <a:r>
              <a:rPr lang="en-US" b="1" spc="-1" dirty="0" err="1" smtClean="0">
                <a:solidFill>
                  <a:srgbClr val="FFFFFF"/>
                </a:solidFill>
              </a:rPr>
              <a:t>cas</a:t>
            </a:r>
            <a:r>
              <a:rPr lang="en-US" b="1" spc="-1" dirty="0" smtClean="0">
                <a:solidFill>
                  <a:srgbClr val="FFFFFF"/>
                </a:solidFill>
              </a:rPr>
              <a:t> del </a:t>
            </a:r>
            <a:r>
              <a:rPr lang="en-US" b="1" spc="-1" dirty="0" err="1" smtClean="0">
                <a:solidFill>
                  <a:srgbClr val="FFFFFF"/>
                </a:solidFill>
              </a:rPr>
              <a:t>bisbat</a:t>
            </a:r>
            <a:r>
              <a:rPr lang="en-US" b="1" spc="-1" dirty="0" smtClean="0">
                <a:solidFill>
                  <a:srgbClr val="FFFFFF"/>
                </a:solidFill>
              </a:rPr>
              <a:t> de </a:t>
            </a:r>
            <a:r>
              <a:rPr lang="en-US" b="1" spc="-1" dirty="0" err="1" smtClean="0">
                <a:solidFill>
                  <a:srgbClr val="FFFFFF"/>
                </a:solidFill>
              </a:rPr>
              <a:t>vic</a:t>
            </a:r>
            <a:r>
              <a:rPr lang="en-US" b="1" spc="-1" dirty="0" smtClean="0">
                <a:solidFill>
                  <a:srgbClr val="FFFFFF"/>
                </a:solidFill>
              </a:rPr>
              <a:t> </a:t>
            </a:r>
            <a:r>
              <a:rPr lang="en-US" spc="-1" dirty="0" smtClean="0">
                <a:solidFill>
                  <a:srgbClr val="000000"/>
                </a:solidFill>
                <a:latin typeface="Calibri"/>
              </a:rPr>
              <a:t/>
            </a:r>
            <a:br>
              <a:rPr lang="en-US" spc="-1" dirty="0" smtClean="0">
                <a:solidFill>
                  <a:srgbClr val="000000"/>
                </a:solidFill>
                <a:latin typeface="Calibri"/>
              </a:rPr>
            </a:br>
            <a:endParaRPr lang="es-ES" dirty="0"/>
          </a:p>
        </p:txBody>
      </p:sp>
      <p:sp>
        <p:nvSpPr>
          <p:cNvPr id="10" name="9 Rectángulo"/>
          <p:cNvSpPr/>
          <p:nvPr/>
        </p:nvSpPr>
        <p:spPr>
          <a:xfrm rot="10800000" flipV="1">
            <a:off x="-180528" y="1621983"/>
            <a:ext cx="38519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a-ES" sz="2400" dirty="0" smtClean="0"/>
              <a:t>Solidaritat Sud-Nord.</a:t>
            </a:r>
            <a:endParaRPr lang="es-ES" sz="2400" b="1" dirty="0" smtClean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2266543"/>
            <a:ext cx="4032448" cy="4051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62829" y="2262963"/>
            <a:ext cx="4573667" cy="40546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86102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457200" y="227013"/>
            <a:ext cx="8229600" cy="825723"/>
          </a:xfrm>
        </p:spPr>
        <p:txBody>
          <a:bodyPr/>
          <a:lstStyle/>
          <a:p>
            <a:pPr algn="ctr"/>
            <a:r>
              <a:rPr lang="es-ES" b="1" dirty="0" err="1" smtClean="0"/>
              <a:t>Conclusions</a:t>
            </a:r>
            <a:r>
              <a:rPr lang="es-ES" b="1" dirty="0" smtClean="0"/>
              <a:t> </a:t>
            </a:r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3" name="Rectangle 2"/>
          <p:cNvSpPr>
            <a:spLocks noGrp="1"/>
          </p:cNvSpPr>
          <p:nvPr>
            <p:ph sz="half" idx="1"/>
          </p:nvPr>
        </p:nvSpPr>
        <p:spPr>
          <a:xfrm>
            <a:off x="251520" y="1484784"/>
            <a:ext cx="9001000" cy="5544616"/>
          </a:xfrm>
        </p:spPr>
        <p:txBody>
          <a:bodyPr>
            <a:norm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s-ES" sz="2400" dirty="0" smtClean="0">
                <a:latin typeface="Times New Roman" pitchFamily="18" charset="0"/>
                <a:cs typeface="Times New Roman" pitchFamily="18" charset="0"/>
              </a:rPr>
              <a:t>La </a:t>
            </a:r>
            <a:r>
              <a:rPr lang="es-ES" sz="2400" dirty="0" err="1">
                <a:latin typeface="Times New Roman" pitchFamily="18" charset="0"/>
                <a:cs typeface="Times New Roman" pitchFamily="18" charset="0"/>
              </a:rPr>
              <a:t>solidaritat</a:t>
            </a:r>
            <a:r>
              <a:rPr lang="es-E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sz="2400" dirty="0" err="1">
                <a:latin typeface="Times New Roman" pitchFamily="18" charset="0"/>
                <a:cs typeface="Times New Roman" pitchFamily="18" charset="0"/>
              </a:rPr>
              <a:t>és</a:t>
            </a:r>
            <a:r>
              <a:rPr lang="es-ES" sz="2400" dirty="0">
                <a:latin typeface="Times New Roman" pitchFamily="18" charset="0"/>
                <a:cs typeface="Times New Roman" pitchFamily="18" charset="0"/>
              </a:rPr>
              <a:t> un valor </a:t>
            </a:r>
            <a:r>
              <a:rPr lang="es-ES" sz="2400" dirty="0" err="1" smtClean="0">
                <a:latin typeface="Times New Roman" pitchFamily="18" charset="0"/>
                <a:cs typeface="Times New Roman" pitchFamily="18" charset="0"/>
              </a:rPr>
              <a:t>importantíssim</a:t>
            </a:r>
            <a:r>
              <a:rPr lang="es-E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sz="2400" dirty="0"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es-ES" sz="2400" dirty="0" err="1">
                <a:latin typeface="Times New Roman" pitchFamily="18" charset="0"/>
                <a:cs typeface="Times New Roman" pitchFamily="18" charset="0"/>
              </a:rPr>
              <a:t>necessari</a:t>
            </a:r>
            <a:r>
              <a:rPr lang="es-ES" sz="2400" dirty="0">
                <a:latin typeface="Times New Roman" pitchFamily="18" charset="0"/>
                <a:cs typeface="Times New Roman" pitchFamily="18" charset="0"/>
              </a:rPr>
              <a:t> en la </a:t>
            </a:r>
            <a:r>
              <a:rPr lang="es-ES" sz="2400" dirty="0" smtClean="0">
                <a:latin typeface="Times New Roman" pitchFamily="18" charset="0"/>
                <a:cs typeface="Times New Roman" pitchFamily="18" charset="0"/>
              </a:rPr>
              <a:t>vida </a:t>
            </a:r>
            <a:r>
              <a:rPr lang="es-ES" sz="2400" dirty="0" err="1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s-ES" sz="2400" dirty="0" err="1" smtClean="0">
                <a:latin typeface="Times New Roman" pitchFamily="18" charset="0"/>
                <a:cs typeface="Times New Roman" pitchFamily="18" charset="0"/>
              </a:rPr>
              <a:t>erquè</a:t>
            </a:r>
            <a:r>
              <a:rPr lang="es-E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sz="2400" dirty="0">
                <a:latin typeface="Times New Roman" pitchFamily="18" charset="0"/>
                <a:cs typeface="Times New Roman" pitchFamily="18" charset="0"/>
              </a:rPr>
              <a:t>hi ha </a:t>
            </a:r>
            <a:r>
              <a:rPr lang="es-ES" sz="2400" dirty="0" err="1">
                <a:latin typeface="Times New Roman" pitchFamily="18" charset="0"/>
                <a:cs typeface="Times New Roman" pitchFamily="18" charset="0"/>
              </a:rPr>
              <a:t>moltíssimes</a:t>
            </a:r>
            <a:r>
              <a:rPr lang="es-ES" sz="2400" dirty="0">
                <a:latin typeface="Times New Roman" pitchFamily="18" charset="0"/>
                <a:cs typeface="Times New Roman" pitchFamily="18" charset="0"/>
              </a:rPr>
              <a:t> persones que </a:t>
            </a:r>
            <a:r>
              <a:rPr lang="es-ES" sz="2400" dirty="0" err="1">
                <a:latin typeface="Times New Roman" pitchFamily="18" charset="0"/>
                <a:cs typeface="Times New Roman" pitchFamily="18" charset="0"/>
              </a:rPr>
              <a:t>necessiten</a:t>
            </a:r>
            <a:r>
              <a:rPr lang="es-E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sz="2400" dirty="0" smtClean="0">
                <a:latin typeface="Times New Roman" pitchFamily="18" charset="0"/>
                <a:cs typeface="Times New Roman" pitchFamily="18" charset="0"/>
              </a:rPr>
              <a:t>una </a:t>
            </a:r>
            <a:r>
              <a:rPr lang="es-ES" sz="2400" dirty="0" err="1" smtClean="0">
                <a:latin typeface="Times New Roman" pitchFamily="18" charset="0"/>
                <a:cs typeface="Times New Roman" pitchFamily="18" charset="0"/>
              </a:rPr>
              <a:t>mà</a:t>
            </a:r>
            <a:r>
              <a:rPr lang="es-ES" sz="2400" dirty="0" smtClean="0">
                <a:latin typeface="Times New Roman" pitchFamily="18" charset="0"/>
                <a:cs typeface="Times New Roman" pitchFamily="18" charset="0"/>
              </a:rPr>
              <a:t> que </a:t>
            </a:r>
            <a:r>
              <a:rPr lang="es-ES" sz="2400" dirty="0" err="1" smtClean="0">
                <a:latin typeface="Times New Roman" pitchFamily="18" charset="0"/>
                <a:cs typeface="Times New Roman" pitchFamily="18" charset="0"/>
              </a:rPr>
              <a:t>els</a:t>
            </a:r>
            <a:r>
              <a:rPr lang="es-E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sz="2400" dirty="0" err="1" smtClean="0">
                <a:latin typeface="Times New Roman" pitchFamily="18" charset="0"/>
                <a:cs typeface="Times New Roman" pitchFamily="18" charset="0"/>
              </a:rPr>
              <a:t>ajudi</a:t>
            </a:r>
            <a:r>
              <a:rPr lang="es-ES" sz="2400" dirty="0" smtClean="0">
                <a:latin typeface="Times New Roman" pitchFamily="18" charset="0"/>
                <a:cs typeface="Times New Roman" pitchFamily="18" charset="0"/>
              </a:rPr>
              <a:t> a tirar </a:t>
            </a:r>
            <a:r>
              <a:rPr lang="es-ES" sz="2400" dirty="0" err="1" smtClean="0">
                <a:latin typeface="Times New Roman" pitchFamily="18" charset="0"/>
                <a:cs typeface="Times New Roman" pitchFamily="18" charset="0"/>
              </a:rPr>
              <a:t>endavant</a:t>
            </a:r>
            <a:r>
              <a:rPr lang="es-ES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s-ES" sz="2400" dirty="0" err="1" smtClean="0">
                <a:latin typeface="Times New Roman" pitchFamily="18" charset="0"/>
                <a:cs typeface="Times New Roman" pitchFamily="18" charset="0"/>
              </a:rPr>
              <a:t>És</a:t>
            </a:r>
            <a:r>
              <a:rPr lang="es-E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sz="2400" dirty="0" err="1" smtClean="0">
                <a:latin typeface="Times New Roman" pitchFamily="18" charset="0"/>
                <a:cs typeface="Times New Roman" pitchFamily="18" charset="0"/>
              </a:rPr>
              <a:t>convenient</a:t>
            </a:r>
            <a:r>
              <a:rPr lang="es-ES" sz="2400" dirty="0" smtClean="0">
                <a:latin typeface="Times New Roman" pitchFamily="18" charset="0"/>
                <a:cs typeface="Times New Roman" pitchFamily="18" charset="0"/>
              </a:rPr>
              <a:t> que les </a:t>
            </a:r>
            <a:r>
              <a:rPr lang="es-ES" sz="2400" dirty="0">
                <a:latin typeface="Times New Roman" pitchFamily="18" charset="0"/>
                <a:cs typeface="Times New Roman" pitchFamily="18" charset="0"/>
              </a:rPr>
              <a:t>persones que </a:t>
            </a:r>
            <a:r>
              <a:rPr lang="es-ES" sz="2400" dirty="0" err="1" smtClean="0">
                <a:latin typeface="Times New Roman" pitchFamily="18" charset="0"/>
                <a:cs typeface="Times New Roman" pitchFamily="18" charset="0"/>
              </a:rPr>
              <a:t>tenen</a:t>
            </a:r>
            <a:r>
              <a:rPr lang="es-E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sz="2400" dirty="0" err="1" smtClean="0">
                <a:latin typeface="Times New Roman" pitchFamily="18" charset="0"/>
                <a:cs typeface="Times New Roman" pitchFamily="18" charset="0"/>
              </a:rPr>
              <a:t>capacitat</a:t>
            </a:r>
            <a:r>
              <a:rPr lang="es-ES" sz="2400" dirty="0" smtClean="0">
                <a:latin typeface="Times New Roman" pitchFamily="18" charset="0"/>
                <a:cs typeface="Times New Roman" pitchFamily="18" charset="0"/>
              </a:rPr>
              <a:t> per ser </a:t>
            </a:r>
            <a:r>
              <a:rPr lang="es-ES" sz="2400" dirty="0" err="1" smtClean="0">
                <a:latin typeface="Times New Roman" pitchFamily="18" charset="0"/>
                <a:cs typeface="Times New Roman" pitchFamily="18" charset="0"/>
              </a:rPr>
              <a:t>solidàries</a:t>
            </a:r>
            <a:r>
              <a:rPr lang="es-E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sz="2400" dirty="0" err="1" smtClean="0">
                <a:latin typeface="Times New Roman" pitchFamily="18" charset="0"/>
                <a:cs typeface="Times New Roman" pitchFamily="18" charset="0"/>
              </a:rPr>
              <a:t>ho</a:t>
            </a:r>
            <a:r>
              <a:rPr lang="es-E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sz="2400" dirty="0" err="1" smtClean="0">
                <a:latin typeface="Times New Roman" pitchFamily="18" charset="0"/>
                <a:cs typeface="Times New Roman" pitchFamily="18" charset="0"/>
              </a:rPr>
              <a:t>siguin</a:t>
            </a:r>
            <a:r>
              <a:rPr lang="es-ES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s-ES" sz="2400" dirty="0">
                <a:latin typeface="Times New Roman" pitchFamily="18" charset="0"/>
                <a:cs typeface="Times New Roman" pitchFamily="18" charset="0"/>
              </a:rPr>
              <a:t>¿Per </a:t>
            </a:r>
            <a:r>
              <a:rPr lang="es-ES" sz="2400" dirty="0" err="1">
                <a:latin typeface="Times New Roman" pitchFamily="18" charset="0"/>
                <a:cs typeface="Times New Roman" pitchFamily="18" charset="0"/>
              </a:rPr>
              <a:t>què</a:t>
            </a:r>
            <a:r>
              <a:rPr lang="es-ES" sz="2400" dirty="0">
                <a:latin typeface="Times New Roman" pitchFamily="18" charset="0"/>
                <a:cs typeface="Times New Roman" pitchFamily="18" charset="0"/>
              </a:rPr>
              <a:t>? Per </a:t>
            </a:r>
            <a:r>
              <a:rPr lang="es-ES" sz="2400" dirty="0" err="1" smtClean="0">
                <a:latin typeface="Times New Roman" pitchFamily="18" charset="0"/>
                <a:cs typeface="Times New Roman" pitchFamily="18" charset="0"/>
              </a:rPr>
              <a:t>millorar</a:t>
            </a:r>
            <a:r>
              <a:rPr lang="es-E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sz="2400" dirty="0">
                <a:latin typeface="Times New Roman" pitchFamily="18" charset="0"/>
                <a:cs typeface="Times New Roman" pitchFamily="18" charset="0"/>
              </a:rPr>
              <a:t>la </a:t>
            </a:r>
            <a:r>
              <a:rPr lang="es-ES" sz="2400" dirty="0" err="1">
                <a:latin typeface="Times New Roman" pitchFamily="18" charset="0"/>
                <a:cs typeface="Times New Roman" pitchFamily="18" charset="0"/>
              </a:rPr>
              <a:t>nostra</a:t>
            </a:r>
            <a:r>
              <a:rPr lang="es-E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sz="2400" dirty="0" err="1" smtClean="0">
                <a:latin typeface="Times New Roman" pitchFamily="18" charset="0"/>
                <a:cs typeface="Times New Roman" pitchFamily="18" charset="0"/>
              </a:rPr>
              <a:t>societat</a:t>
            </a:r>
            <a:r>
              <a:rPr lang="es-E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sz="2400" dirty="0" smtClean="0">
                <a:latin typeface="Times New Roman" pitchFamily="18" charset="0"/>
                <a:cs typeface="Times New Roman" pitchFamily="18" charset="0"/>
              </a:rPr>
              <a:t>i  </a:t>
            </a:r>
            <a:r>
              <a:rPr lang="es-ES" sz="2400" dirty="0">
                <a:latin typeface="Times New Roman" pitchFamily="18" charset="0"/>
                <a:cs typeface="Times New Roman" pitchFamily="18" charset="0"/>
              </a:rPr>
              <a:t>el </a:t>
            </a:r>
            <a:r>
              <a:rPr lang="es-ES" sz="2400" dirty="0" err="1">
                <a:latin typeface="Times New Roman" pitchFamily="18" charset="0"/>
                <a:cs typeface="Times New Roman" pitchFamily="18" charset="0"/>
              </a:rPr>
              <a:t>nostre</a:t>
            </a:r>
            <a:r>
              <a:rPr lang="es-E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sz="2400" dirty="0" err="1">
                <a:latin typeface="Times New Roman" pitchFamily="18" charset="0"/>
                <a:cs typeface="Times New Roman" pitchFamily="18" charset="0"/>
              </a:rPr>
              <a:t>món</a:t>
            </a:r>
            <a:r>
              <a:rPr lang="es-ES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Font typeface="Arial" pitchFamily="34" charset="0"/>
              <a:buChar char="•"/>
            </a:pPr>
            <a:r>
              <a:rPr lang="es-ES" sz="2400" dirty="0" err="1">
                <a:latin typeface="Times New Roman" pitchFamily="18" charset="0"/>
                <a:cs typeface="Times New Roman" pitchFamily="18" charset="0"/>
              </a:rPr>
              <a:t>L'ésser</a:t>
            </a:r>
            <a:r>
              <a:rPr lang="es-E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sz="2400" dirty="0" err="1">
                <a:latin typeface="Times New Roman" pitchFamily="18" charset="0"/>
                <a:cs typeface="Times New Roman" pitchFamily="18" charset="0"/>
              </a:rPr>
              <a:t>humà</a:t>
            </a:r>
            <a:r>
              <a:rPr lang="es-E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sz="2400" dirty="0" err="1">
                <a:latin typeface="Times New Roman" pitchFamily="18" charset="0"/>
                <a:cs typeface="Times New Roman" pitchFamily="18" charset="0"/>
              </a:rPr>
              <a:t>és</a:t>
            </a:r>
            <a:r>
              <a:rPr lang="es-ES" sz="2400" dirty="0">
                <a:latin typeface="Times New Roman" pitchFamily="18" charset="0"/>
                <a:cs typeface="Times New Roman" pitchFamily="18" charset="0"/>
              </a:rPr>
              <a:t> un </a:t>
            </a:r>
            <a:r>
              <a:rPr lang="es-ES" sz="2400" dirty="0" err="1">
                <a:latin typeface="Times New Roman" pitchFamily="18" charset="0"/>
                <a:cs typeface="Times New Roman" pitchFamily="18" charset="0"/>
              </a:rPr>
              <a:t>ésser</a:t>
            </a:r>
            <a:r>
              <a:rPr lang="es-ES" sz="2400" dirty="0">
                <a:latin typeface="Times New Roman" pitchFamily="18" charset="0"/>
                <a:cs typeface="Times New Roman" pitchFamily="18" charset="0"/>
              </a:rPr>
              <a:t> social: </a:t>
            </a:r>
            <a:r>
              <a:rPr lang="es-ES" sz="2400" dirty="0" err="1">
                <a:latin typeface="Times New Roman" pitchFamily="18" charset="0"/>
                <a:cs typeface="Times New Roman" pitchFamily="18" charset="0"/>
              </a:rPr>
              <a:t>necessita</a:t>
            </a:r>
            <a:r>
              <a:rPr lang="es-E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sz="2400" dirty="0" smtClean="0">
                <a:latin typeface="Times New Roman" pitchFamily="18" charset="0"/>
                <a:cs typeface="Times New Roman" pitchFamily="18" charset="0"/>
              </a:rPr>
              <a:t>les </a:t>
            </a:r>
            <a:r>
              <a:rPr lang="es-ES" sz="2400" dirty="0" err="1" smtClean="0">
                <a:latin typeface="Times New Roman" pitchFamily="18" charset="0"/>
                <a:cs typeface="Times New Roman" pitchFamily="18" charset="0"/>
              </a:rPr>
              <a:t>altres</a:t>
            </a:r>
            <a:r>
              <a:rPr lang="es-ES" sz="2400" dirty="0" smtClean="0">
                <a:latin typeface="Times New Roman" pitchFamily="18" charset="0"/>
                <a:cs typeface="Times New Roman" pitchFamily="18" charset="0"/>
              </a:rPr>
              <a:t> persones </a:t>
            </a:r>
            <a:r>
              <a:rPr lang="es-ES" sz="2400" dirty="0"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es-ES" sz="2400" dirty="0" smtClean="0">
                <a:latin typeface="Times New Roman" pitchFamily="18" charset="0"/>
                <a:cs typeface="Times New Roman" pitchFamily="18" charset="0"/>
              </a:rPr>
              <a:t>les </a:t>
            </a:r>
            <a:r>
              <a:rPr lang="es-ES" sz="2400" dirty="0" err="1" smtClean="0">
                <a:latin typeface="Times New Roman" pitchFamily="18" charset="0"/>
                <a:cs typeface="Times New Roman" pitchFamily="18" charset="0"/>
              </a:rPr>
              <a:t>altres</a:t>
            </a:r>
            <a:r>
              <a:rPr lang="es-ES" sz="2400" dirty="0" smtClean="0">
                <a:latin typeface="Times New Roman" pitchFamily="18" charset="0"/>
                <a:cs typeface="Times New Roman" pitchFamily="18" charset="0"/>
              </a:rPr>
              <a:t> persones el </a:t>
            </a:r>
            <a:r>
              <a:rPr lang="es-ES" sz="2400" dirty="0" err="1" smtClean="0">
                <a:latin typeface="Times New Roman" pitchFamily="18" charset="0"/>
                <a:cs typeface="Times New Roman" pitchFamily="18" charset="0"/>
              </a:rPr>
              <a:t>necessiten</a:t>
            </a:r>
            <a:r>
              <a:rPr lang="es-ES" sz="2400" dirty="0" smtClean="0">
                <a:latin typeface="Times New Roman" pitchFamily="18" charset="0"/>
                <a:cs typeface="Times New Roman" pitchFamily="18" charset="0"/>
              </a:rPr>
              <a:t> a </a:t>
            </a:r>
            <a:r>
              <a:rPr lang="es-ES" sz="2400" dirty="0" err="1" smtClean="0">
                <a:latin typeface="Times New Roman" pitchFamily="18" charset="0"/>
                <a:cs typeface="Times New Roman" pitchFamily="18" charset="0"/>
              </a:rPr>
              <a:t>ell</a:t>
            </a:r>
            <a:r>
              <a:rPr lang="es-ES" sz="2400" dirty="0" smtClean="0">
                <a:latin typeface="Times New Roman" pitchFamily="18" charset="0"/>
                <a:cs typeface="Times New Roman" pitchFamily="18" charset="0"/>
              </a:rPr>
              <a:t>. .</a:t>
            </a:r>
          </a:p>
          <a:p>
            <a:pPr algn="just">
              <a:buFont typeface="Arial" pitchFamily="34" charset="0"/>
              <a:buChar char="•"/>
            </a:pPr>
            <a:r>
              <a:rPr lang="es-ES" sz="2400" dirty="0">
                <a:latin typeface="Times New Roman" pitchFamily="18" charset="0"/>
                <a:cs typeface="Times New Roman" pitchFamily="18" charset="0"/>
              </a:rPr>
              <a:t>La </a:t>
            </a:r>
            <a:r>
              <a:rPr lang="es-ES" sz="2400" dirty="0" err="1">
                <a:latin typeface="Times New Roman" pitchFamily="18" charset="0"/>
                <a:cs typeface="Times New Roman" pitchFamily="18" charset="0"/>
              </a:rPr>
              <a:t>solidaritat</a:t>
            </a:r>
            <a:r>
              <a:rPr lang="es-ES" sz="2400" dirty="0">
                <a:latin typeface="Times New Roman" pitchFamily="18" charset="0"/>
                <a:cs typeface="Times New Roman" pitchFamily="18" charset="0"/>
              </a:rPr>
              <a:t> ha de ser </a:t>
            </a:r>
            <a:r>
              <a:rPr lang="es-ES" sz="2400" dirty="0" err="1">
                <a:latin typeface="Times New Roman" pitchFamily="18" charset="0"/>
                <a:cs typeface="Times New Roman" pitchFamily="18" charset="0"/>
              </a:rPr>
              <a:t>veritable</a:t>
            </a:r>
            <a:r>
              <a:rPr lang="es-ES" sz="2400" dirty="0">
                <a:latin typeface="Times New Roman" pitchFamily="18" charset="0"/>
                <a:cs typeface="Times New Roman" pitchFamily="18" charset="0"/>
              </a:rPr>
              <a:t>, tangible, </a:t>
            </a:r>
            <a:r>
              <a:rPr lang="es-ES" sz="2400" dirty="0" err="1" smtClean="0">
                <a:latin typeface="Times New Roman" pitchFamily="18" charset="0"/>
                <a:cs typeface="Times New Roman" pitchFamily="18" charset="0"/>
              </a:rPr>
              <a:t>certa</a:t>
            </a:r>
            <a:r>
              <a:rPr lang="es-ES" sz="2400" dirty="0" smtClean="0">
                <a:latin typeface="Times New Roman" pitchFamily="18" charset="0"/>
                <a:cs typeface="Times New Roman" pitchFamily="18" charset="0"/>
              </a:rPr>
              <a:t>, activa</a:t>
            </a:r>
            <a:r>
              <a:rPr lang="es-E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s-ES" sz="2400" dirty="0" err="1" smtClean="0">
                <a:latin typeface="Times New Roman" pitchFamily="18" charset="0"/>
                <a:cs typeface="Times New Roman" pitchFamily="18" charset="0"/>
              </a:rPr>
              <a:t>perseverant</a:t>
            </a:r>
            <a:r>
              <a:rPr lang="es-E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sz="2400" dirty="0" smtClean="0"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es-ES" sz="2400" dirty="0" err="1">
                <a:latin typeface="Times New Roman" pitchFamily="18" charset="0"/>
                <a:cs typeface="Times New Roman" pitchFamily="18" charset="0"/>
              </a:rPr>
              <a:t>constant</a:t>
            </a:r>
            <a:r>
              <a:rPr lang="es-ES" sz="2400" dirty="0">
                <a:latin typeface="Times New Roman" pitchFamily="18" charset="0"/>
                <a:cs typeface="Times New Roman" pitchFamily="18" charset="0"/>
              </a:rPr>
              <a:t>.</a:t>
            </a:r>
            <a:endParaRPr lang="es-E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es-ES" sz="2400" dirty="0" smtClean="0">
                <a:latin typeface="Times New Roman" pitchFamily="18" charset="0"/>
                <a:cs typeface="Times New Roman" pitchFamily="18" charset="0"/>
              </a:rPr>
              <a:t>La </a:t>
            </a:r>
            <a:r>
              <a:rPr lang="es-ES" sz="2400" dirty="0" err="1">
                <a:latin typeface="Times New Roman" pitchFamily="18" charset="0"/>
                <a:cs typeface="Times New Roman" pitchFamily="18" charset="0"/>
              </a:rPr>
              <a:t>desigualtat</a:t>
            </a:r>
            <a:r>
              <a:rPr lang="es-ES" sz="2400" dirty="0">
                <a:latin typeface="Times New Roman" pitchFamily="18" charset="0"/>
                <a:cs typeface="Times New Roman" pitchFamily="18" charset="0"/>
              </a:rPr>
              <a:t> social </a:t>
            </a:r>
            <a:r>
              <a:rPr lang="es-ES" sz="2400" dirty="0" err="1">
                <a:latin typeface="Times New Roman" pitchFamily="18" charset="0"/>
                <a:cs typeface="Times New Roman" pitchFamily="18" charset="0"/>
              </a:rPr>
              <a:t>és</a:t>
            </a:r>
            <a:r>
              <a:rPr lang="es-ES" sz="2400" dirty="0">
                <a:latin typeface="Times New Roman" pitchFamily="18" charset="0"/>
                <a:cs typeface="Times New Roman" pitchFamily="18" charset="0"/>
              </a:rPr>
              <a:t> un problema, </a:t>
            </a:r>
            <a:r>
              <a:rPr lang="es-ES" sz="2400" dirty="0" err="1" smtClean="0">
                <a:latin typeface="Times New Roman" pitchFamily="18" charset="0"/>
                <a:cs typeface="Times New Roman" pitchFamily="18" charset="0"/>
              </a:rPr>
              <a:t>ja</a:t>
            </a:r>
            <a:r>
              <a:rPr lang="es-ES" sz="2400" dirty="0" smtClean="0">
                <a:latin typeface="Times New Roman" pitchFamily="18" charset="0"/>
                <a:cs typeface="Times New Roman" pitchFamily="18" charset="0"/>
              </a:rPr>
              <a:t> que </a:t>
            </a:r>
            <a:r>
              <a:rPr lang="es-ES" sz="2400" dirty="0" err="1">
                <a:latin typeface="Times New Roman" pitchFamily="18" charset="0"/>
                <a:cs typeface="Times New Roman" pitchFamily="18" charset="0"/>
              </a:rPr>
              <a:t>moltes</a:t>
            </a:r>
            <a:r>
              <a:rPr lang="es-ES" sz="2400" dirty="0">
                <a:latin typeface="Times New Roman" pitchFamily="18" charset="0"/>
                <a:cs typeface="Times New Roman" pitchFamily="18" charset="0"/>
              </a:rPr>
              <a:t> persones no </a:t>
            </a:r>
            <a:r>
              <a:rPr lang="es-ES" sz="2400" dirty="0" err="1">
                <a:latin typeface="Times New Roman" pitchFamily="18" charset="0"/>
                <a:cs typeface="Times New Roman" pitchFamily="18" charset="0"/>
              </a:rPr>
              <a:t>cobreixen</a:t>
            </a:r>
            <a:r>
              <a:rPr lang="es-ES" sz="2400" dirty="0">
                <a:latin typeface="Times New Roman" pitchFamily="18" charset="0"/>
                <a:cs typeface="Times New Roman" pitchFamily="18" charset="0"/>
              </a:rPr>
              <a:t> les </a:t>
            </a:r>
            <a:r>
              <a:rPr lang="es-ES" sz="2400" dirty="0" err="1">
                <a:latin typeface="Times New Roman" pitchFamily="18" charset="0"/>
                <a:cs typeface="Times New Roman" pitchFamily="18" charset="0"/>
              </a:rPr>
              <a:t>seves</a:t>
            </a:r>
            <a:r>
              <a:rPr lang="es-E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sz="2400" dirty="0" err="1" smtClean="0">
                <a:latin typeface="Times New Roman" pitchFamily="18" charset="0"/>
                <a:cs typeface="Times New Roman" pitchFamily="18" charset="0"/>
              </a:rPr>
              <a:t>necessitats</a:t>
            </a:r>
            <a:r>
              <a:rPr lang="es-ES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s-ES" sz="2400" dirty="0" err="1" smtClean="0">
                <a:latin typeface="Times New Roman" pitchFamily="18" charset="0"/>
                <a:cs typeface="Times New Roman" pitchFamily="18" charset="0"/>
              </a:rPr>
              <a:t>És</a:t>
            </a:r>
            <a:r>
              <a:rPr lang="es-E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sz="2400" dirty="0" err="1">
                <a:latin typeface="Times New Roman" pitchFamily="18" charset="0"/>
                <a:cs typeface="Times New Roman" pitchFamily="18" charset="0"/>
              </a:rPr>
              <a:t>necessari</a:t>
            </a:r>
            <a:r>
              <a:rPr lang="es-ES" sz="2400" dirty="0">
                <a:latin typeface="Times New Roman" pitchFamily="18" charset="0"/>
                <a:cs typeface="Times New Roman" pitchFamily="18" charset="0"/>
              </a:rPr>
              <a:t> el valor de la </a:t>
            </a:r>
            <a:r>
              <a:rPr lang="es-ES" sz="2400" dirty="0" err="1">
                <a:latin typeface="Times New Roman" pitchFamily="18" charset="0"/>
                <a:cs typeface="Times New Roman" pitchFamily="18" charset="0"/>
              </a:rPr>
              <a:t>solidaritat</a:t>
            </a:r>
            <a:r>
              <a:rPr lang="es-ES" sz="2400" dirty="0">
                <a:latin typeface="Times New Roman" pitchFamily="18" charset="0"/>
                <a:cs typeface="Times New Roman" pitchFamily="18" charset="0"/>
              </a:rPr>
              <a:t>, per </a:t>
            </a:r>
            <a:r>
              <a:rPr lang="es-ES" sz="2400" dirty="0" err="1">
                <a:latin typeface="Times New Roman" pitchFamily="18" charset="0"/>
                <a:cs typeface="Times New Roman" pitchFamily="18" charset="0"/>
              </a:rPr>
              <a:t>cobrir</a:t>
            </a:r>
            <a:r>
              <a:rPr lang="es-ES" sz="2400" dirty="0">
                <a:latin typeface="Times New Roman" pitchFamily="18" charset="0"/>
                <a:cs typeface="Times New Roman" pitchFamily="18" charset="0"/>
              </a:rPr>
              <a:t> les </a:t>
            </a:r>
            <a:r>
              <a:rPr lang="es-ES" sz="2400" dirty="0" err="1">
                <a:latin typeface="Times New Roman" pitchFamily="18" charset="0"/>
                <a:cs typeface="Times New Roman" pitchFamily="18" charset="0"/>
              </a:rPr>
              <a:t>seves</a:t>
            </a:r>
            <a:r>
              <a:rPr lang="es-E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sz="2400" dirty="0" err="1">
                <a:latin typeface="Times New Roman" pitchFamily="18" charset="0"/>
                <a:cs typeface="Times New Roman" pitchFamily="18" charset="0"/>
              </a:rPr>
              <a:t>necessitats</a:t>
            </a:r>
            <a:r>
              <a:rPr lang="es-E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s-ES" sz="2400" dirty="0" smtClean="0"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es-ES" sz="2400" dirty="0" err="1" smtClean="0">
                <a:latin typeface="Times New Roman" pitchFamily="18" charset="0"/>
                <a:cs typeface="Times New Roman" pitchFamily="18" charset="0"/>
              </a:rPr>
              <a:t>perquè</a:t>
            </a:r>
            <a:r>
              <a:rPr lang="es-ES" sz="2400" dirty="0" smtClean="0">
                <a:latin typeface="Times New Roman" pitchFamily="18" charset="0"/>
                <a:cs typeface="Times New Roman" pitchFamily="18" charset="0"/>
              </a:rPr>
              <a:t> es </a:t>
            </a:r>
            <a:r>
              <a:rPr lang="es-ES" sz="2400" dirty="0" err="1" smtClean="0">
                <a:latin typeface="Times New Roman" pitchFamily="18" charset="0"/>
                <a:cs typeface="Times New Roman" pitchFamily="18" charset="0"/>
              </a:rPr>
              <a:t>desenvolupin</a:t>
            </a:r>
            <a:r>
              <a:rPr lang="es-ES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/>
          </p:cNvSpPr>
          <p:nvPr>
            <p:ph sz="half" idx="1"/>
          </p:nvPr>
        </p:nvSpPr>
        <p:spPr>
          <a:xfrm>
            <a:off x="0" y="764704"/>
            <a:ext cx="9144000" cy="5904656"/>
          </a:xfrm>
        </p:spPr>
        <p:txBody>
          <a:bodyPr>
            <a:normAutofit/>
          </a:bodyPr>
          <a:lstStyle/>
          <a:p>
            <a:pPr algn="just">
              <a:buNone/>
            </a:pPr>
            <a:endParaRPr lang="ca-ES" dirty="0" smtClean="0"/>
          </a:p>
          <a:p>
            <a:pPr algn="just">
              <a:buNone/>
            </a:pPr>
            <a:endParaRPr lang="ca-ES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algn="ctr">
              <a:buNone/>
            </a:pPr>
            <a:endParaRPr lang="ca-ES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5">
                  <a:lumMod val="75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  <a:p>
            <a:pPr>
              <a:buNone/>
            </a:pPr>
            <a:endParaRPr lang="ca-ES" sz="40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6">
                  <a:lumMod val="25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  <a:p>
            <a:pPr algn="ctr">
              <a:buNone/>
            </a:pPr>
            <a:r>
              <a:rPr lang="ca-ES" sz="4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2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Moltes gràcies!</a:t>
            </a:r>
          </a:p>
          <a:p>
            <a:pPr>
              <a:buNone/>
            </a:pPr>
            <a:endParaRPr lang="ca-ES" dirty="0" smtClean="0">
              <a:solidFill>
                <a:schemeClr val="accent6">
                  <a:lumMod val="75000"/>
                </a:schemeClr>
              </a:solidFill>
            </a:endParaRPr>
          </a:p>
          <a:p>
            <a:pPr>
              <a:buNone/>
            </a:pPr>
            <a:endParaRPr lang="ca-ES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457200" y="188639"/>
            <a:ext cx="8229600" cy="1296145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spc="-1" dirty="0" err="1" smtClean="0">
                <a:solidFill>
                  <a:srgbClr val="FFFFFF"/>
                </a:solidFill>
              </a:rPr>
              <a:t>Cooperar</a:t>
            </a:r>
            <a:r>
              <a:rPr lang="en-US" b="1" spc="-1" dirty="0" smtClean="0">
                <a:solidFill>
                  <a:srgbClr val="FFFFFF"/>
                </a:solidFill>
              </a:rPr>
              <a:t> per </a:t>
            </a:r>
            <a:r>
              <a:rPr lang="en-US" b="1" spc="-1" dirty="0" err="1" smtClean="0">
                <a:solidFill>
                  <a:srgbClr val="FFFFFF"/>
                </a:solidFill>
              </a:rPr>
              <a:t>créixer</a:t>
            </a:r>
            <a:r>
              <a:rPr lang="en-US" b="1" spc="-1" dirty="0" smtClean="0">
                <a:solidFill>
                  <a:srgbClr val="FFFFFF"/>
                </a:solidFill>
              </a:rPr>
              <a:t> o per </a:t>
            </a:r>
            <a:r>
              <a:rPr lang="en-US" b="1" spc="-1" dirty="0" err="1" smtClean="0">
                <a:solidFill>
                  <a:srgbClr val="FFFFFF"/>
                </a:solidFill>
              </a:rPr>
              <a:t>menjar</a:t>
            </a:r>
            <a:r>
              <a:rPr lang="en-US" b="1" spc="-1" dirty="0" smtClean="0">
                <a:solidFill>
                  <a:srgbClr val="FFFFFF"/>
                </a:solidFill>
              </a:rPr>
              <a:t>?</a:t>
            </a:r>
            <a:r>
              <a:rPr lang="en-US" spc="-1" dirty="0" smtClean="0">
                <a:solidFill>
                  <a:srgbClr val="000000"/>
                </a:solidFill>
                <a:latin typeface="Calibri"/>
              </a:rPr>
              <a:t/>
            </a:r>
            <a:br>
              <a:rPr lang="en-US" spc="-1" dirty="0" smtClean="0">
                <a:solidFill>
                  <a:srgbClr val="000000"/>
                </a:solidFill>
                <a:latin typeface="Calibri"/>
              </a:rPr>
            </a:br>
            <a:endParaRPr lang="es-ES" dirty="0"/>
          </a:p>
        </p:txBody>
      </p:sp>
      <p:sp>
        <p:nvSpPr>
          <p:cNvPr id="3" name="Rectangle 2"/>
          <p:cNvSpPr>
            <a:spLocks noGrp="1"/>
          </p:cNvSpPr>
          <p:nvPr>
            <p:ph sz="half" idx="1"/>
          </p:nvPr>
        </p:nvSpPr>
        <p:spPr>
          <a:xfrm>
            <a:off x="251520" y="1916832"/>
            <a:ext cx="5400600" cy="4680520"/>
          </a:xfrm>
        </p:spPr>
        <p:txBody>
          <a:bodyPr>
            <a:normAutofit/>
          </a:bodyPr>
          <a:lstStyle/>
          <a:p>
            <a:pPr>
              <a:buNone/>
            </a:pPr>
            <a:endParaRPr lang="ca-ES" dirty="0" smtClean="0"/>
          </a:p>
          <a:p>
            <a:pPr>
              <a:buNone/>
            </a:pPr>
            <a:endParaRPr lang="ca-ES" dirty="0" smtClean="0"/>
          </a:p>
        </p:txBody>
      </p:sp>
      <p:pic>
        <p:nvPicPr>
          <p:cNvPr id="6" name="gráficos1"/>
          <p:cNvPicPr/>
          <p:nvPr/>
        </p:nvPicPr>
        <p:blipFill>
          <a:blip r:embed="rId3" cstate="print">
            <a:lum/>
            <a:alphaModFix/>
          </a:blip>
          <a:srcRect/>
          <a:stretch>
            <a:fillRect/>
          </a:stretch>
        </p:blipFill>
        <p:spPr>
          <a:xfrm>
            <a:off x="971600" y="1700808"/>
            <a:ext cx="7416824" cy="4464495"/>
          </a:xfrm>
          <a:prstGeom prst="rect">
            <a:avLst/>
          </a:prstGeom>
          <a:noFill/>
          <a:ln>
            <a:noFill/>
            <a:prstDash/>
          </a:ln>
        </p:spPr>
      </p:pic>
    </p:spTree>
    <p:extLst>
      <p:ext uri="{BB962C8B-B14F-4D97-AF65-F5344CB8AC3E}">
        <p14:creationId xmlns:p14="http://schemas.microsoft.com/office/powerpoint/2010/main" xmlns="" val="2350720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ctrTitle"/>
          </p:nvPr>
        </p:nvSpPr>
        <p:spPr>
          <a:xfrm>
            <a:off x="611560" y="1772816"/>
            <a:ext cx="7704856" cy="1224137"/>
          </a:xfrm>
        </p:spPr>
        <p:txBody>
          <a:bodyPr>
            <a:noAutofit/>
          </a:bodyPr>
          <a:lstStyle/>
          <a:p>
            <a:r>
              <a:rPr lang="es-ES" sz="2000" dirty="0" smtClean="0"/>
              <a:t/>
            </a:r>
            <a:br>
              <a:rPr lang="es-ES" sz="2000" dirty="0" smtClean="0"/>
            </a:br>
            <a:r>
              <a:rPr lang="es-ES" sz="2000" dirty="0" smtClean="0"/>
              <a:t/>
            </a:r>
            <a:br>
              <a:rPr lang="es-ES" sz="2000" dirty="0" smtClean="0"/>
            </a:br>
            <a:r>
              <a:rPr lang="es-ES" sz="2400" b="1" spc="-1" dirty="0" smtClean="0">
                <a:solidFill>
                  <a:srgbClr val="FFFFFF"/>
                </a:solidFill>
                <a:latin typeface="Calibri"/>
              </a:rPr>
              <a:t>De </a:t>
            </a:r>
            <a:r>
              <a:rPr lang="es-ES" sz="2400" b="1" spc="-1" dirty="0" err="1" smtClean="0">
                <a:solidFill>
                  <a:srgbClr val="FFFFFF"/>
                </a:solidFill>
                <a:latin typeface="Calibri"/>
              </a:rPr>
              <a:t>rwanda</a:t>
            </a:r>
            <a:r>
              <a:rPr lang="es-ES" sz="2400" b="1" spc="-1" dirty="0" smtClean="0">
                <a:solidFill>
                  <a:srgbClr val="FFFFFF"/>
                </a:solidFill>
                <a:latin typeface="Calibri"/>
              </a:rPr>
              <a:t> a </a:t>
            </a:r>
            <a:r>
              <a:rPr lang="es-ES" sz="2400" b="1" spc="-1" dirty="0" err="1" smtClean="0">
                <a:solidFill>
                  <a:srgbClr val="FFFFFF"/>
                </a:solidFill>
                <a:latin typeface="Calibri"/>
              </a:rPr>
              <a:t>catalunya</a:t>
            </a:r>
            <a:r>
              <a:rPr lang="es-ES" sz="2400" b="1" spc="-1" dirty="0" smtClean="0">
                <a:solidFill>
                  <a:srgbClr val="FFFFFF"/>
                </a:solidFill>
                <a:latin typeface="Calibri"/>
              </a:rPr>
              <a:t>:</a:t>
            </a:r>
            <a:r>
              <a:rPr lang="es-ES" sz="2400" dirty="0" smtClean="0"/>
              <a:t/>
            </a:r>
            <a:br>
              <a:rPr lang="es-ES" sz="2400" dirty="0" smtClean="0"/>
            </a:br>
            <a:r>
              <a:rPr lang="es-ES" sz="2400" b="1" spc="-1" dirty="0" smtClean="0">
                <a:solidFill>
                  <a:srgbClr val="FFFFFF"/>
                </a:solidFill>
                <a:latin typeface="Calibri"/>
              </a:rPr>
              <a:t> </a:t>
            </a:r>
            <a:r>
              <a:rPr lang="es-ES" sz="2400" b="1" spc="-1" dirty="0" err="1" smtClean="0">
                <a:solidFill>
                  <a:srgbClr val="FFFFFF"/>
                </a:solidFill>
                <a:latin typeface="Calibri"/>
              </a:rPr>
              <a:t>reflexions</a:t>
            </a:r>
            <a:r>
              <a:rPr lang="es-ES" sz="2400" b="1" spc="-1" dirty="0" smtClean="0">
                <a:solidFill>
                  <a:srgbClr val="FFFFFF"/>
                </a:solidFill>
                <a:latin typeface="Calibri"/>
              </a:rPr>
              <a:t> sobre la </a:t>
            </a:r>
            <a:r>
              <a:rPr lang="es-ES" sz="2400" b="1" spc="-1" dirty="0" err="1" smtClean="0">
                <a:solidFill>
                  <a:srgbClr val="FFFFFF"/>
                </a:solidFill>
                <a:latin typeface="Calibri"/>
              </a:rPr>
              <a:t>solidaritat</a:t>
            </a:r>
            <a:r>
              <a:rPr lang="es-ES" sz="2000" spc="-1" dirty="0" smtClean="0">
                <a:solidFill>
                  <a:srgbClr val="000000"/>
                </a:solidFill>
                <a:latin typeface="Calibri"/>
              </a:rPr>
              <a:t/>
            </a:r>
            <a:br>
              <a:rPr lang="es-ES" sz="2000" spc="-1" dirty="0" smtClean="0">
                <a:solidFill>
                  <a:srgbClr val="000000"/>
                </a:solidFill>
                <a:latin typeface="Calibri"/>
              </a:rPr>
            </a:br>
            <a:endParaRPr lang="es-ES" sz="2000" dirty="0"/>
          </a:p>
        </p:txBody>
      </p:sp>
      <p:sp>
        <p:nvSpPr>
          <p:cNvPr id="3" name="Rectangle 2"/>
          <p:cNvSpPr>
            <a:spLocks noGrp="1"/>
          </p:cNvSpPr>
          <p:nvPr>
            <p:ph type="subTitle" idx="1"/>
          </p:nvPr>
        </p:nvSpPr>
        <p:spPr>
          <a:xfrm>
            <a:off x="2168501" y="5157192"/>
            <a:ext cx="6982544" cy="1152128"/>
          </a:xfrm>
        </p:spPr>
        <p:txBody>
          <a:bodyPr>
            <a:noAutofit/>
          </a:bodyPr>
          <a:lstStyle/>
          <a:p>
            <a:pPr>
              <a:spcBef>
                <a:spcPts val="320"/>
              </a:spcBef>
            </a:pPr>
            <a:r>
              <a:rPr lang="es-ES" sz="1400" b="1" spc="-1" dirty="0" err="1" smtClean="0">
                <a:solidFill>
                  <a:srgbClr val="21409A"/>
                </a:solidFill>
              </a:rPr>
              <a:t>Firmin</a:t>
            </a:r>
            <a:r>
              <a:rPr lang="es-ES" sz="1400" b="1" spc="-1" dirty="0" smtClean="0">
                <a:solidFill>
                  <a:srgbClr val="21409A"/>
                </a:solidFill>
              </a:rPr>
              <a:t> </a:t>
            </a:r>
            <a:r>
              <a:rPr lang="es-ES" sz="1400" b="1" spc="-1" dirty="0" err="1" smtClean="0">
                <a:solidFill>
                  <a:srgbClr val="21409A"/>
                </a:solidFill>
              </a:rPr>
              <a:t>Dusabe</a:t>
            </a:r>
            <a:endParaRPr lang="es-ES" sz="1400" spc="-1" dirty="0" smtClean="0">
              <a:latin typeface="Arial"/>
            </a:endParaRPr>
          </a:p>
          <a:p>
            <a:pPr>
              <a:spcBef>
                <a:spcPts val="320"/>
              </a:spcBef>
            </a:pPr>
            <a:r>
              <a:rPr lang="es-ES" sz="1400" b="1" spc="-1" dirty="0" smtClean="0">
                <a:solidFill>
                  <a:srgbClr val="21409A"/>
                </a:solidFill>
              </a:rPr>
              <a:t>GESA/UB</a:t>
            </a:r>
            <a:endParaRPr lang="es-ES" sz="1400" spc="-1" dirty="0" smtClean="0">
              <a:latin typeface="Arial"/>
            </a:endParaRPr>
          </a:p>
          <a:p>
            <a:pPr>
              <a:spcBef>
                <a:spcPts val="320"/>
              </a:spcBef>
            </a:pPr>
            <a:r>
              <a:rPr lang="es-ES" sz="1400" b="1" spc="-1" dirty="0" smtClean="0">
                <a:solidFill>
                  <a:srgbClr val="21409A"/>
                </a:solidFill>
              </a:rPr>
              <a:t>CES-</a:t>
            </a:r>
            <a:r>
              <a:rPr lang="es-ES" sz="1400" b="1" spc="-1" dirty="0" err="1" smtClean="0">
                <a:solidFill>
                  <a:srgbClr val="21409A"/>
                </a:solidFill>
              </a:rPr>
              <a:t>Coimbra</a:t>
            </a:r>
            <a:r>
              <a:rPr lang="es-ES" sz="1400" b="1" spc="-1" dirty="0" smtClean="0">
                <a:solidFill>
                  <a:srgbClr val="21409A"/>
                </a:solidFill>
              </a:rPr>
              <a:t>/Portugal</a:t>
            </a:r>
          </a:p>
          <a:p>
            <a:pPr>
              <a:spcBef>
                <a:spcPts val="320"/>
              </a:spcBef>
            </a:pPr>
            <a:endParaRPr lang="es-ES" sz="1400" b="1" spc="-1" dirty="0" smtClean="0">
              <a:solidFill>
                <a:srgbClr val="21409A"/>
              </a:solidFill>
            </a:endParaRPr>
          </a:p>
          <a:p>
            <a:pPr>
              <a:spcBef>
                <a:spcPts val="320"/>
              </a:spcBef>
            </a:pPr>
            <a:endParaRPr lang="es-ES" sz="2000" b="1" spc="-1" dirty="0" smtClean="0">
              <a:solidFill>
                <a:srgbClr val="21409A"/>
              </a:solidFill>
            </a:endParaRPr>
          </a:p>
          <a:p>
            <a:pPr>
              <a:spcBef>
                <a:spcPts val="320"/>
              </a:spcBef>
            </a:pPr>
            <a:r>
              <a:rPr lang="es-ES" sz="2000" b="1" spc="-1" dirty="0" smtClean="0">
                <a:solidFill>
                  <a:srgbClr val="21409A"/>
                </a:solidFill>
              </a:rPr>
              <a:t>                     </a:t>
            </a:r>
            <a:r>
              <a:rPr lang="es-ES" sz="2000" b="1" spc="-1" dirty="0" err="1" smtClean="0">
                <a:solidFill>
                  <a:srgbClr val="21409A"/>
                </a:solidFill>
              </a:rPr>
              <a:t>Torelló</a:t>
            </a:r>
            <a:r>
              <a:rPr lang="es-ES" sz="2000" b="1" spc="-1" dirty="0" smtClean="0">
                <a:solidFill>
                  <a:srgbClr val="21409A"/>
                </a:solidFill>
              </a:rPr>
              <a:t>, 04/05/2018</a:t>
            </a:r>
          </a:p>
          <a:p>
            <a:pPr algn="r"/>
            <a:endParaRPr lang="es-ES" sz="14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r"/>
            <a:endParaRPr lang="es-ES" sz="1400" dirty="0">
              <a:solidFill>
                <a:schemeClr val="accent3">
                  <a:lumMod val="50000"/>
                </a:schemeClr>
              </a:solidFill>
            </a:endParaRPr>
          </a:p>
          <a:p>
            <a:pPr algn="r"/>
            <a:endParaRPr lang="es-ES" sz="14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r"/>
            <a:endParaRPr lang="es-ES" sz="1400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03516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untry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E47E7E"/>
      </a:hlink>
      <a:folHlink>
        <a:srgbClr val="C84447"/>
      </a:folHlink>
    </a:clrScheme>
    <a:fontScheme name="Office">
      <a:majorFont>
        <a:latin typeface="Cambri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>
    <a:spDef>
      <a:spPr>
        <a:solidFill>
          <a:schemeClr val="accent3"/>
        </a:solidFill>
        <a:ln w="25400" cap="rnd" cmpd="sng" algn="ctr">
          <a:noFill/>
          <a:prstDash val="solid"/>
        </a:ln>
        <a:effectLst/>
      </a:spPr>
      <a:bodyPr rtlCol="0" anchor="ctr"/>
      <a:lstStyle>
        <a:defPPr algn="ctr">
          <a:defRPr/>
        </a:defPPr>
      </a:lstStyle>
      <a:style>
        <a:lnRef idx="2">
          <a:schemeClr val="accent1"/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FEDCD6C6-51A0-445D-A2F8-DE59AA6B49D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0</TotalTime>
  <Words>664</Words>
  <Application>Microsoft Office PowerPoint</Application>
  <PresentationFormat>Presentación en pantalla (4:3)</PresentationFormat>
  <Paragraphs>109</Paragraphs>
  <Slides>23</Slides>
  <Notes>23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24" baseType="lpstr">
      <vt:lpstr>country</vt:lpstr>
      <vt:lpstr>  De rwanda a catalunya:  reflexions sobre la solidaritat </vt:lpstr>
      <vt:lpstr>Cooperar per créixer o per menjar? </vt:lpstr>
      <vt:lpstr>Cooperació internacional  </vt:lpstr>
      <vt:lpstr>Què és La solidaritat ? </vt:lpstr>
      <vt:lpstr> solidaritat no és caritat   </vt:lpstr>
      <vt:lpstr>Reflexions sobre la solidaritat  </vt:lpstr>
      <vt:lpstr>Reflexions sobre la solidaritat  </vt:lpstr>
      <vt:lpstr>Reflexions sobre la solidaritat </vt:lpstr>
      <vt:lpstr>Reflexions sobre la solidaritat  </vt:lpstr>
      <vt:lpstr>Reflexions sobre la solidaritat  </vt:lpstr>
      <vt:lpstr>Reflexions sobre la solidaritat  </vt:lpstr>
      <vt:lpstr>Reflexions sobre la solidaritat </vt:lpstr>
      <vt:lpstr>Reflexions sobre la solidaritat  </vt:lpstr>
      <vt:lpstr>Reflexions sobre la solidaritat  </vt:lpstr>
      <vt:lpstr>Reflexions sobre la solidaritat  </vt:lpstr>
      <vt:lpstr>Reflexions sobre la solidaritat  </vt:lpstr>
      <vt:lpstr>Reflexions sobre la solidaritat  </vt:lpstr>
      <vt:lpstr>Reflexions sobre la solidaritat  </vt:lpstr>
      <vt:lpstr>El cas del bisbat de vic  </vt:lpstr>
      <vt:lpstr>Conclusions  </vt:lpstr>
      <vt:lpstr>Diapositiva 21</vt:lpstr>
      <vt:lpstr>Cooperar per créixer o per menjar? </vt:lpstr>
      <vt:lpstr>  De rwanda a catalunya:  reflexions sobre la solidaritat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2016-06-29T17:04:36Z</dcterms:created>
  <dcterms:modified xsi:type="dcterms:W3CDTF">2018-05-05T06:24:13Z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TC101659609990</vt:lpwstr>
  </property>
</Properties>
</file>