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2" r:id="rId5"/>
    <p:sldId id="261" r:id="rId6"/>
    <p:sldId id="265" r:id="rId7"/>
    <p:sldId id="267" r:id="rId8"/>
    <p:sldId id="263" r:id="rId9"/>
    <p:sldId id="276" r:id="rId10"/>
    <p:sldId id="264" r:id="rId11"/>
    <p:sldId id="274" r:id="rId12"/>
    <p:sldId id="275" r:id="rId13"/>
    <p:sldId id="280" r:id="rId14"/>
    <p:sldId id="268" r:id="rId15"/>
    <p:sldId id="271" r:id="rId16"/>
    <p:sldId id="270" r:id="rId17"/>
    <p:sldId id="272" r:id="rId18"/>
    <p:sldId id="273" r:id="rId19"/>
    <p:sldId id="269" r:id="rId20"/>
    <p:sldId id="277" r:id="rId21"/>
    <p:sldId id="281" r:id="rId22"/>
    <p:sldId id="282" r:id="rId23"/>
    <p:sldId id="291" r:id="rId24"/>
    <p:sldId id="289" r:id="rId25"/>
    <p:sldId id="278" r:id="rId26"/>
    <p:sldId id="283" r:id="rId27"/>
    <p:sldId id="284" r:id="rId28"/>
    <p:sldId id="285" r:id="rId29"/>
    <p:sldId id="286" r:id="rId30"/>
    <p:sldId id="279" r:id="rId31"/>
    <p:sldId id="287" r:id="rId32"/>
    <p:sldId id="288" r:id="rId33"/>
    <p:sldId id="290" r:id="rId34"/>
    <p:sldId id="259" r:id="rId35"/>
    <p:sldId id="292" r:id="rId36"/>
    <p:sldId id="258" r:id="rId3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6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o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17" name="Subtíto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a-ES" smtClean="0"/>
              <a:t>Feu clic aquí per editar l'estil de subtítols del patró.</a:t>
            </a:r>
            <a:endParaRPr kumimoji="0" lang="en-US"/>
          </a:p>
        </p:txBody>
      </p:sp>
      <p:grpSp>
        <p:nvGrpSpPr>
          <p:cNvPr id="2" name="A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liu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liu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liu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or recte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Contenidor de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19" name="Contenidor de peu de pà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Contenidor de número de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Títo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a-ES" smtClean="0"/>
              <a:t>Feu clic aquí per editar els estils de text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Cometes angular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ometes angular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Títo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a-ES" smtClean="0"/>
              <a:t>Feu clic aquí per editar els estils de text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a-ES" smtClean="0"/>
              <a:t>Feu clic aquí per editar els estils de text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Títo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ingut amb l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a-ES" smtClean="0"/>
              <a:t>Feu clic aquí per editar els estils de text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tge amb l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a-ES" smtClean="0"/>
              <a:t>Feu clic aquí per editar els estils de text</a:t>
            </a:r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a-ES" smtClean="0"/>
              <a:t>Feu clic a la icona per afegir una imatge</a:t>
            </a:r>
            <a:endParaRPr kumimoji="0" lang="en-US" dirty="0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8" name="Forma lliu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liu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or recte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metes angular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ometes angular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a-ES" smtClean="0"/>
              <a:t>Feu clic aquí per editar els estils de text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liu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liu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or recte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idor de títol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0" name="Contenidor de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a-ES" smtClean="0"/>
              <a:t>Feu clic aquí per editar els estils de text</a:t>
            </a:r>
          </a:p>
          <a:p>
            <a:pPr lvl="1" eaLnBrk="1" latinLnBrk="0" hangingPunct="1"/>
            <a:r>
              <a:rPr kumimoji="0" lang="ca-ES" smtClean="0"/>
              <a:t>Segon nivell</a:t>
            </a:r>
          </a:p>
          <a:p>
            <a:pPr lvl="2" eaLnBrk="1" latinLnBrk="0" hangingPunct="1"/>
            <a:r>
              <a:rPr kumimoji="0" lang="ca-ES" smtClean="0"/>
              <a:t>Tercer nivell</a:t>
            </a:r>
          </a:p>
          <a:p>
            <a:pPr lvl="3" eaLnBrk="1" latinLnBrk="0" hangingPunct="1"/>
            <a:r>
              <a:rPr kumimoji="0" lang="ca-ES" smtClean="0"/>
              <a:t>Quart nivell</a:t>
            </a:r>
          </a:p>
          <a:p>
            <a:pPr lvl="4" eaLnBrk="1" latinLnBrk="0" hangingPunct="1"/>
            <a:r>
              <a:rPr kumimoji="0" lang="ca-ES" smtClean="0"/>
              <a:t>Cinquè nivell</a:t>
            </a:r>
            <a:endParaRPr kumimoji="0" lang="en-US"/>
          </a:p>
        </p:txBody>
      </p:sp>
      <p:sp>
        <p:nvSpPr>
          <p:cNvPr id="10" name="Contenidor de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521872C-4369-4FFB-A0B7-748E074E19A0}" type="datetimeFigureOut">
              <a:rPr lang="es-ES" smtClean="0"/>
              <a:pPr/>
              <a:t>30/01/2016</a:t>
            </a:fld>
            <a:endParaRPr lang="es-ES"/>
          </a:p>
        </p:txBody>
      </p:sp>
      <p:sp>
        <p:nvSpPr>
          <p:cNvPr id="22" name="Contenidor de peu de pà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Contenidor de número de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E9BC2D1-8936-41D9-BF54-A3D2764E11A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esuites.net/acompanyar-en-lexili-la-vida-als-camps-de-refugiats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134841346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Torelló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refugiats</a:t>
            </a:r>
            <a:r>
              <a:rPr lang="es-ES" dirty="0" smtClean="0"/>
              <a:t> de </a:t>
            </a:r>
            <a:r>
              <a:rPr lang="es-ES" dirty="0" err="1" smtClean="0"/>
              <a:t>Maban</a:t>
            </a:r>
            <a:r>
              <a:rPr lang="es-ES" dirty="0" smtClean="0"/>
              <a:t> (Sudán del Sud)</a:t>
            </a:r>
            <a:endParaRPr lang="es-ES" dirty="0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Torelló</a:t>
            </a:r>
            <a:r>
              <a:rPr lang="es-ES" dirty="0" smtClean="0"/>
              <a:t>  - </a:t>
            </a:r>
            <a:r>
              <a:rPr lang="es-ES" dirty="0" err="1" smtClean="0"/>
              <a:t>dissabte</a:t>
            </a:r>
            <a:r>
              <a:rPr lang="es-ES" dirty="0" smtClean="0"/>
              <a:t> 30 de </a:t>
            </a:r>
            <a:r>
              <a:rPr lang="es-ES" dirty="0" err="1" smtClean="0"/>
              <a:t>gener</a:t>
            </a:r>
            <a:r>
              <a:rPr lang="es-ES" dirty="0" smtClean="0"/>
              <a:t> 2016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1- De les </a:t>
            </a:r>
            <a:r>
              <a:rPr lang="es-ES" dirty="0" err="1" smtClean="0"/>
              <a:t>ciutats</a:t>
            </a:r>
            <a:r>
              <a:rPr lang="es-ES" dirty="0" smtClean="0"/>
              <a:t> </a:t>
            </a:r>
            <a:r>
              <a:rPr lang="es-ES" dirty="0" err="1" smtClean="0"/>
              <a:t>d’asil</a:t>
            </a:r>
            <a:r>
              <a:rPr lang="es-ES" dirty="0" smtClean="0"/>
              <a:t> a </a:t>
            </a:r>
            <a:r>
              <a:rPr lang="es-ES" dirty="0" err="1" smtClean="0"/>
              <a:t>l’estatut</a:t>
            </a:r>
            <a:r>
              <a:rPr lang="es-ES" dirty="0" smtClean="0"/>
              <a:t> de </a:t>
            </a:r>
            <a:r>
              <a:rPr lang="es-ES" dirty="0" err="1" smtClean="0"/>
              <a:t>refugiat</a:t>
            </a:r>
            <a:r>
              <a:rPr lang="es-ES" dirty="0" smtClean="0"/>
              <a:t>.</a:t>
            </a:r>
          </a:p>
          <a:p>
            <a:r>
              <a:rPr lang="es-ES" dirty="0" smtClean="0"/>
              <a:t>2- Un </a:t>
            </a:r>
            <a:r>
              <a:rPr lang="es-ES" dirty="0" err="1" smtClean="0"/>
              <a:t>món</a:t>
            </a:r>
            <a:r>
              <a:rPr lang="es-ES" dirty="0" smtClean="0"/>
              <a:t> en guerra</a:t>
            </a:r>
          </a:p>
          <a:p>
            <a:r>
              <a:rPr lang="es-ES" dirty="0" smtClean="0"/>
              <a:t>3- El </a:t>
            </a:r>
            <a:r>
              <a:rPr lang="es-ES" dirty="0" err="1" smtClean="0"/>
              <a:t>conflicte</a:t>
            </a:r>
            <a:r>
              <a:rPr lang="es-ES" dirty="0" smtClean="0"/>
              <a:t> de Sudán del Sud</a:t>
            </a:r>
          </a:p>
          <a:p>
            <a:r>
              <a:rPr lang="es-ES" dirty="0" smtClean="0"/>
              <a:t>4- </a:t>
            </a:r>
            <a:r>
              <a:rPr lang="es-ES" dirty="0" err="1" smtClean="0"/>
              <a:t>Maban</a:t>
            </a:r>
            <a:r>
              <a:rPr lang="es-ES" dirty="0" smtClean="0"/>
              <a:t> i el </a:t>
            </a:r>
            <a:r>
              <a:rPr lang="es-ES" dirty="0" err="1" smtClean="0"/>
              <a:t>treball</a:t>
            </a:r>
            <a:r>
              <a:rPr lang="es-ES" dirty="0" smtClean="0"/>
              <a:t> del JRS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1- </a:t>
            </a:r>
            <a:r>
              <a:rPr lang="es-ES" sz="3200" dirty="0" smtClean="0"/>
              <a:t>De les </a:t>
            </a:r>
            <a:r>
              <a:rPr lang="es-ES" sz="3200" dirty="0" err="1" smtClean="0"/>
              <a:t>ciutats</a:t>
            </a:r>
            <a:r>
              <a:rPr lang="es-ES" sz="3200" dirty="0" smtClean="0"/>
              <a:t> </a:t>
            </a:r>
            <a:r>
              <a:rPr lang="es-ES" sz="3200" dirty="0" err="1" smtClean="0"/>
              <a:t>d’asil</a:t>
            </a:r>
            <a:r>
              <a:rPr lang="es-ES" sz="3200" dirty="0" smtClean="0"/>
              <a:t> a </a:t>
            </a:r>
            <a:r>
              <a:rPr lang="es-ES" sz="3200" dirty="0" err="1" smtClean="0"/>
              <a:t>l’estatut</a:t>
            </a:r>
            <a:r>
              <a:rPr lang="es-ES" sz="3200" dirty="0" smtClean="0"/>
              <a:t> de </a:t>
            </a:r>
            <a:r>
              <a:rPr lang="es-ES" sz="3200" dirty="0" err="1" smtClean="0"/>
              <a:t>refugiat</a:t>
            </a:r>
            <a:r>
              <a:rPr lang="es-ES" sz="3200" dirty="0" smtClean="0"/>
              <a:t>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Déu mana a Moisés (Nom. 35)</a:t>
            </a:r>
            <a:endParaRPr lang="es-ES" dirty="0" smtClean="0"/>
          </a:p>
          <a:p>
            <a:endParaRPr lang="es-ES" dirty="0" smtClean="0"/>
          </a:p>
          <a:p>
            <a:pPr>
              <a:buNone/>
            </a:pPr>
            <a:r>
              <a:rPr lang="ca-ES" dirty="0" smtClean="0"/>
              <a:t>«</a:t>
            </a:r>
            <a:r>
              <a:rPr lang="ca-ES" i="1" dirty="0" smtClean="0"/>
              <a:t>Designar sis ciutats de refugi: tres a l'est del Jordà i tres en el país de </a:t>
            </a:r>
            <a:r>
              <a:rPr lang="ca-ES" i="1" dirty="0" err="1" smtClean="0"/>
              <a:t>Canaan</a:t>
            </a:r>
            <a:r>
              <a:rPr lang="ca-ES" i="1" dirty="0" smtClean="0"/>
              <a:t>. Aquestes seran les ciutats de refugi. Tot israelita, tot immigrant o qualsevol que visqui entre vosaltres, si ha matat algú involuntàriament, s'hi podrà refugiar.» </a:t>
            </a:r>
            <a:endParaRPr lang="es-ES" i="1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err="1" smtClean="0"/>
              <a:t>L’estatut</a:t>
            </a:r>
            <a:r>
              <a:rPr lang="es-ES" dirty="0" smtClean="0"/>
              <a:t> de </a:t>
            </a:r>
            <a:r>
              <a:rPr lang="es-ES" dirty="0" err="1" smtClean="0"/>
              <a:t>refugiat</a:t>
            </a:r>
            <a:endParaRPr lang="es-ES" dirty="0" smtClean="0"/>
          </a:p>
          <a:p>
            <a:pPr>
              <a:buNone/>
            </a:pPr>
            <a:r>
              <a:rPr lang="es-ES" i="1" dirty="0" smtClean="0"/>
              <a:t>“Una persona que es </a:t>
            </a:r>
            <a:r>
              <a:rPr lang="es-ES" i="1" dirty="0" err="1" smtClean="0"/>
              <a:t>troba</a:t>
            </a:r>
            <a:r>
              <a:rPr lang="es-ES" i="1" dirty="0" smtClean="0"/>
              <a:t> </a:t>
            </a:r>
            <a:r>
              <a:rPr lang="es-ES" i="1" dirty="0" err="1" smtClean="0"/>
              <a:t>fora</a:t>
            </a:r>
            <a:r>
              <a:rPr lang="es-ES" i="1" dirty="0" smtClean="0"/>
              <a:t> del país </a:t>
            </a:r>
            <a:r>
              <a:rPr lang="es-ES" i="1" dirty="0" err="1" smtClean="0"/>
              <a:t>d'on</a:t>
            </a:r>
            <a:r>
              <a:rPr lang="es-ES" i="1" dirty="0" smtClean="0"/>
              <a:t> </a:t>
            </a:r>
            <a:r>
              <a:rPr lang="es-ES" i="1" dirty="0" err="1" smtClean="0"/>
              <a:t>n'és</a:t>
            </a:r>
            <a:r>
              <a:rPr lang="es-ES" i="1" dirty="0" smtClean="0"/>
              <a:t> </a:t>
            </a:r>
            <a:r>
              <a:rPr lang="es-ES" i="1" dirty="0" err="1" smtClean="0"/>
              <a:t>originari</a:t>
            </a:r>
            <a:r>
              <a:rPr lang="es-ES" i="1" dirty="0" smtClean="0"/>
              <a:t>, o </a:t>
            </a:r>
            <a:r>
              <a:rPr lang="es-ES" i="1" dirty="0" err="1" smtClean="0"/>
              <a:t>bé</a:t>
            </a:r>
            <a:r>
              <a:rPr lang="es-ES" i="1" dirty="0" smtClean="0"/>
              <a:t> </a:t>
            </a:r>
            <a:r>
              <a:rPr lang="es-ES" i="1" dirty="0" err="1" smtClean="0"/>
              <a:t>on</a:t>
            </a:r>
            <a:r>
              <a:rPr lang="es-ES" i="1" dirty="0" smtClean="0"/>
              <a:t> </a:t>
            </a:r>
            <a:r>
              <a:rPr lang="es-ES" i="1" dirty="0" err="1" smtClean="0"/>
              <a:t>hi</a:t>
            </a:r>
            <a:r>
              <a:rPr lang="es-ES" i="1" dirty="0" smtClean="0"/>
              <a:t> </a:t>
            </a:r>
            <a:r>
              <a:rPr lang="es-ES" i="1" dirty="0" err="1" smtClean="0"/>
              <a:t>resideix</a:t>
            </a:r>
            <a:r>
              <a:rPr lang="es-ES" i="1" dirty="0" smtClean="0"/>
              <a:t> </a:t>
            </a:r>
            <a:r>
              <a:rPr lang="es-ES" i="1" dirty="0" err="1" smtClean="0"/>
              <a:t>habitualment</a:t>
            </a:r>
            <a:r>
              <a:rPr lang="es-ES" i="1" dirty="0" smtClean="0"/>
              <a:t>, a causa </a:t>
            </a:r>
            <a:r>
              <a:rPr lang="es-ES" i="1" dirty="0" err="1" smtClean="0"/>
              <a:t>d'un</a:t>
            </a:r>
            <a:r>
              <a:rPr lang="es-ES" i="1" dirty="0" smtClean="0"/>
              <a:t> temor </a:t>
            </a:r>
            <a:r>
              <a:rPr lang="es-ES" i="1" dirty="0" err="1" smtClean="0"/>
              <a:t>fonamentat</a:t>
            </a:r>
            <a:r>
              <a:rPr lang="es-ES" i="1" dirty="0" smtClean="0"/>
              <a:t> de </a:t>
            </a:r>
            <a:r>
              <a:rPr lang="es-ES" i="1" dirty="0" err="1" smtClean="0"/>
              <a:t>persecució</a:t>
            </a:r>
            <a:r>
              <a:rPr lang="es-ES" i="1" dirty="0" smtClean="0"/>
              <a:t> per </a:t>
            </a:r>
            <a:r>
              <a:rPr lang="es-ES" i="1" dirty="0" err="1" smtClean="0"/>
              <a:t>raons</a:t>
            </a:r>
            <a:r>
              <a:rPr lang="es-ES" i="1" dirty="0" smtClean="0"/>
              <a:t> </a:t>
            </a:r>
            <a:r>
              <a:rPr lang="es-ES" i="1" dirty="0" err="1" smtClean="0"/>
              <a:t>d'ètnia</a:t>
            </a:r>
            <a:r>
              <a:rPr lang="es-ES" i="1" dirty="0" smtClean="0"/>
              <a:t>, </a:t>
            </a:r>
            <a:r>
              <a:rPr lang="es-ES" i="1" dirty="0" err="1" smtClean="0"/>
              <a:t>religió</a:t>
            </a:r>
            <a:r>
              <a:rPr lang="es-ES" i="1" dirty="0" smtClean="0"/>
              <a:t>, </a:t>
            </a:r>
            <a:r>
              <a:rPr lang="es-ES" i="1" dirty="0" err="1" smtClean="0"/>
              <a:t>nacionalitat</a:t>
            </a:r>
            <a:r>
              <a:rPr lang="es-ES" i="1" dirty="0" smtClean="0"/>
              <a:t>, </a:t>
            </a:r>
            <a:r>
              <a:rPr lang="es-ES" i="1" dirty="0" err="1" smtClean="0"/>
              <a:t>pertinença</a:t>
            </a:r>
            <a:r>
              <a:rPr lang="es-ES" i="1" dirty="0" smtClean="0"/>
              <a:t> a un </a:t>
            </a:r>
            <a:r>
              <a:rPr lang="es-ES" i="1" dirty="0" err="1" smtClean="0"/>
              <a:t>grup</a:t>
            </a:r>
            <a:r>
              <a:rPr lang="es-ES" i="1" dirty="0" smtClean="0"/>
              <a:t> social o </a:t>
            </a:r>
            <a:r>
              <a:rPr lang="es-ES" i="1" dirty="0" err="1" smtClean="0"/>
              <a:t>opinions</a:t>
            </a:r>
            <a:r>
              <a:rPr lang="es-ES" i="1" dirty="0" smtClean="0"/>
              <a:t> </a:t>
            </a:r>
            <a:r>
              <a:rPr lang="es-ES" i="1" dirty="0" err="1" smtClean="0"/>
              <a:t>polítiques</a:t>
            </a:r>
            <a:r>
              <a:rPr lang="es-ES" i="1" dirty="0" smtClean="0"/>
              <a:t>, i que no </a:t>
            </a:r>
            <a:r>
              <a:rPr lang="es-ES" i="1" dirty="0" err="1" smtClean="0"/>
              <a:t>pot</a:t>
            </a:r>
            <a:r>
              <a:rPr lang="es-ES" i="1" dirty="0" smtClean="0"/>
              <a:t> o no </a:t>
            </a:r>
            <a:r>
              <a:rPr lang="es-ES" i="1" dirty="0" err="1" smtClean="0"/>
              <a:t>vol</a:t>
            </a:r>
            <a:r>
              <a:rPr lang="es-ES" i="1" dirty="0" smtClean="0"/>
              <a:t> reclamar la </a:t>
            </a:r>
            <a:r>
              <a:rPr lang="es-ES" i="1" dirty="0" err="1" smtClean="0"/>
              <a:t>protecció</a:t>
            </a:r>
            <a:r>
              <a:rPr lang="es-ES" i="1" dirty="0" smtClean="0"/>
              <a:t> del </a:t>
            </a:r>
            <a:r>
              <a:rPr lang="es-ES" i="1" dirty="0" err="1" smtClean="0"/>
              <a:t>seu</a:t>
            </a:r>
            <a:r>
              <a:rPr lang="es-ES" i="1" dirty="0" smtClean="0"/>
              <a:t> país per a poder tornar-</a:t>
            </a:r>
            <a:r>
              <a:rPr lang="es-ES" i="1" dirty="0" err="1" smtClean="0"/>
              <a:t>hi</a:t>
            </a:r>
            <a:r>
              <a:rPr lang="es-ES" i="1" dirty="0" smtClean="0"/>
              <a:t>.”</a:t>
            </a:r>
            <a:endParaRPr lang="es-E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Convenció de Ginebra (1951)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L’ACNUR  (</a:t>
            </a:r>
            <a:r>
              <a:rPr lang="es-ES" dirty="0" err="1" smtClean="0"/>
              <a:t>Alt</a:t>
            </a:r>
            <a:r>
              <a:rPr lang="es-ES" dirty="0" smtClean="0"/>
              <a:t> </a:t>
            </a:r>
            <a:r>
              <a:rPr lang="es-ES" dirty="0" err="1" smtClean="0"/>
              <a:t>comissionat</a:t>
            </a:r>
            <a:r>
              <a:rPr lang="es-ES" dirty="0" smtClean="0"/>
              <a:t> de les NNUU </a:t>
            </a:r>
            <a:r>
              <a:rPr lang="es-ES" dirty="0" err="1" smtClean="0"/>
              <a:t>pels</a:t>
            </a:r>
            <a:r>
              <a:rPr lang="es-ES" dirty="0" smtClean="0"/>
              <a:t> </a:t>
            </a:r>
            <a:r>
              <a:rPr lang="es-ES" dirty="0" err="1" smtClean="0"/>
              <a:t>refugiats</a:t>
            </a:r>
            <a:r>
              <a:rPr lang="es-ES" dirty="0" smtClean="0"/>
              <a:t>)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err="1" smtClean="0"/>
              <a:t>Protocol</a:t>
            </a:r>
            <a:r>
              <a:rPr lang="es-ES" dirty="0" smtClean="0"/>
              <a:t> de Nova York (1967)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pPr>
              <a:buNone/>
            </a:pPr>
            <a:endParaRPr lang="es-ES" dirty="0" smtClean="0"/>
          </a:p>
          <a:p>
            <a:r>
              <a:rPr lang="es-ES" sz="3600" dirty="0" smtClean="0"/>
              <a:t>2- Un </a:t>
            </a:r>
            <a:r>
              <a:rPr lang="es-ES" sz="3600" dirty="0" err="1" smtClean="0"/>
              <a:t>món</a:t>
            </a:r>
            <a:r>
              <a:rPr lang="es-ES" sz="3600" dirty="0" smtClean="0"/>
              <a:t> en guerra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0211" y="742337"/>
            <a:ext cx="8953789" cy="13958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a-ES" sz="2400" dirty="0" smtClean="0">
                <a:solidFill>
                  <a:srgbClr val="00B0F0"/>
                </a:solidFill>
              </a:rPr>
              <a:t>Un món en guerra: </a:t>
            </a:r>
            <a:r>
              <a:rPr lang="ca-ES" sz="2400" dirty="0" smtClean="0"/>
              <a:t>Síria, Sudan del Sud, República Centreafricana, Etiòpia, Uganda, Congo, Afganistan, Pakistan, Colòmbia, Ucraïna...  </a:t>
            </a:r>
            <a:endParaRPr lang="en-US" sz="24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08092" y="5330461"/>
            <a:ext cx="8953788" cy="902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a-ES" sz="2400" dirty="0" smtClean="0"/>
              <a:t>Des de principis de segle no havia hagut en el món un mapa de conflictes com el que tenim avui. </a:t>
            </a:r>
            <a:endParaRPr lang="en-US" sz="2400" dirty="0"/>
          </a:p>
        </p:txBody>
      </p:sp>
      <p:pic>
        <p:nvPicPr>
          <p:cNvPr id="4100" name="Picture 4" descr="Mapa sobre los países más pacíficos y los más conflictivos del mund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79" y="1837668"/>
            <a:ext cx="6292381" cy="349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anti\Desktop\ExportsControvertidas14CA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8729592" cy="5761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972" y="805598"/>
            <a:ext cx="4883851" cy="13958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a-ES" dirty="0" smtClean="0"/>
              <a:t>Persones desplaçades del seu lloc d’origen per causa de persecucions, conflictes, violència o violació de drets humans.  </a:t>
            </a:r>
            <a:endParaRPr lang="en-US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5084820" y="1268310"/>
            <a:ext cx="4043966" cy="70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a-ES" sz="4000" dirty="0" smtClean="0">
                <a:solidFill>
                  <a:srgbClr val="00B0F0"/>
                </a:solidFill>
              </a:rPr>
              <a:t>59,5 milions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5397239" y="4543230"/>
            <a:ext cx="3637786" cy="87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a-ES" sz="2400" dirty="0" smtClean="0"/>
              <a:t>Durant el 2014 cada dia 42.500 persones van abandonar casa seva cercant protecció.</a:t>
            </a:r>
            <a:endParaRPr lang="en-US" sz="2400" dirty="0"/>
          </a:p>
        </p:txBody>
      </p:sp>
      <p:sp>
        <p:nvSpPr>
          <p:cNvPr id="16" name="Marcador de contenido 2"/>
          <p:cNvSpPr txBox="1">
            <a:spLocks/>
          </p:cNvSpPr>
          <p:nvPr/>
        </p:nvSpPr>
        <p:spPr>
          <a:xfrm>
            <a:off x="5100035" y="1974871"/>
            <a:ext cx="4043966" cy="87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a-ES" dirty="0" smtClean="0"/>
              <a:t>38,2 – desplaçades internes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a-ES" dirty="0" smtClean="0"/>
              <a:t>19,5 – refugiades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a-ES" dirty="0" smtClean="0"/>
              <a:t>1,8 – sol·licitants d’asil</a:t>
            </a:r>
            <a:endParaRPr lang="en-US" dirty="0"/>
          </a:p>
        </p:txBody>
      </p:sp>
      <p:pic>
        <p:nvPicPr>
          <p:cNvPr id="1030" name="Picture 6" descr="© ACN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" y="2601533"/>
            <a:ext cx="5058848" cy="345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755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7774" y="500042"/>
            <a:ext cx="859977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429684" cy="618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Quin</a:t>
            </a:r>
            <a:r>
              <a:rPr lang="es-ES" dirty="0" smtClean="0"/>
              <a:t> </a:t>
            </a:r>
            <a:r>
              <a:rPr lang="es-ES" dirty="0" err="1" smtClean="0"/>
              <a:t>futur</a:t>
            </a:r>
            <a:r>
              <a:rPr lang="es-ES" dirty="0" smtClean="0"/>
              <a:t> </a:t>
            </a:r>
            <a:r>
              <a:rPr lang="es-ES" dirty="0" err="1" smtClean="0"/>
              <a:t>pels</a:t>
            </a:r>
            <a:r>
              <a:rPr lang="es-ES" dirty="0" smtClean="0"/>
              <a:t> </a:t>
            </a:r>
            <a:r>
              <a:rPr lang="es-ES" dirty="0" err="1" smtClean="0"/>
              <a:t>refugiats</a:t>
            </a:r>
            <a:r>
              <a:rPr lang="es-ES" dirty="0" smtClean="0"/>
              <a:t>?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err="1" smtClean="0"/>
              <a:t>Retorn</a:t>
            </a:r>
            <a:r>
              <a:rPr lang="es-ES" dirty="0" smtClean="0"/>
              <a:t> </a:t>
            </a:r>
            <a:r>
              <a:rPr lang="es-ES" dirty="0" err="1" smtClean="0"/>
              <a:t>voluntari</a:t>
            </a:r>
            <a:endParaRPr lang="es-ES" dirty="0" smtClean="0"/>
          </a:p>
          <a:p>
            <a:pPr lvl="1"/>
            <a:r>
              <a:rPr lang="es-ES" dirty="0" err="1" smtClean="0"/>
              <a:t>Reassentament</a:t>
            </a:r>
            <a:endParaRPr lang="es-ES" dirty="0" smtClean="0"/>
          </a:p>
          <a:p>
            <a:pPr lvl="1"/>
            <a:r>
              <a:rPr lang="es-ES" dirty="0" err="1" smtClean="0"/>
              <a:t>Incorporació</a:t>
            </a:r>
            <a:r>
              <a:rPr lang="es-ES" dirty="0" smtClean="0"/>
              <a:t> i </a:t>
            </a:r>
            <a:r>
              <a:rPr lang="es-ES" dirty="0" err="1" smtClean="0"/>
              <a:t>integració</a:t>
            </a:r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 smtClean="0"/>
          </a:p>
          <a:p>
            <a:pPr lvl="1"/>
            <a:r>
              <a:rPr lang="es-ES" dirty="0" err="1" smtClean="0"/>
              <a:t>Mentrestant</a:t>
            </a:r>
            <a:r>
              <a:rPr lang="es-ES" dirty="0" smtClean="0"/>
              <a:t>:  </a:t>
            </a:r>
            <a:r>
              <a:rPr lang="es-ES" dirty="0" err="1" smtClean="0"/>
              <a:t>camps</a:t>
            </a:r>
            <a:r>
              <a:rPr lang="es-ES" dirty="0" smtClean="0"/>
              <a:t> de </a:t>
            </a:r>
            <a:r>
              <a:rPr lang="es-ES" dirty="0" err="1" smtClean="0"/>
              <a:t>refugiats</a:t>
            </a:r>
            <a:r>
              <a:rPr lang="es-ES" dirty="0" smtClean="0"/>
              <a:t>, centres </a:t>
            </a:r>
            <a:r>
              <a:rPr lang="es-ES" dirty="0" err="1" smtClean="0"/>
              <a:t>d’internament</a:t>
            </a:r>
            <a:r>
              <a:rPr lang="es-ES" dirty="0" smtClean="0"/>
              <a:t> </a:t>
            </a:r>
            <a:r>
              <a:rPr lang="es-ES" dirty="0" err="1" smtClean="0"/>
              <a:t>temporals</a:t>
            </a:r>
            <a:r>
              <a:rPr lang="es-ES" dirty="0" smtClean="0"/>
              <a:t>, ….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pPr>
              <a:buNone/>
            </a:pPr>
            <a:r>
              <a:rPr lang="es-ES" dirty="0" smtClean="0"/>
              <a:t>3- </a:t>
            </a:r>
            <a:r>
              <a:rPr lang="es-ES" sz="3600" dirty="0" smtClean="0"/>
              <a:t>El </a:t>
            </a:r>
            <a:r>
              <a:rPr lang="es-ES" sz="3600" dirty="0" err="1" smtClean="0"/>
              <a:t>conflicte</a:t>
            </a:r>
            <a:r>
              <a:rPr lang="es-ES" sz="3600" dirty="0" smtClean="0"/>
              <a:t> de Sudán del Sud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http://esadir.cat/back/imglib/toponims/Sudan_del_Sud_i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1988840"/>
            <a:ext cx="312420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55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REAFRWwP4RA7LUfKiZPVmMnbdbBd09dZBEYZteqfSSy7G4S52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19"/>
            <a:ext cx="5328592" cy="702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90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Primera guerra civil  sudanesa  1955-1972</a:t>
            </a:r>
          </a:p>
          <a:p>
            <a:endParaRPr lang="ca-ES" dirty="0"/>
          </a:p>
          <a:p>
            <a:r>
              <a:rPr lang="ca-ES" dirty="0" smtClean="0"/>
              <a:t>Segona guerra civil sudanesa 1983-2005</a:t>
            </a:r>
          </a:p>
          <a:p>
            <a:endParaRPr lang="ca-ES" dirty="0"/>
          </a:p>
          <a:p>
            <a:r>
              <a:rPr lang="ca-ES" dirty="0" smtClean="0"/>
              <a:t>Independència del país  2011</a:t>
            </a:r>
          </a:p>
          <a:p>
            <a:endParaRPr lang="ca-ES" dirty="0"/>
          </a:p>
          <a:p>
            <a:r>
              <a:rPr lang="ca-ES" dirty="0" smtClean="0"/>
              <a:t>Guerra civil sud-sudanesa   2013-....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24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4525963"/>
          </a:xfrm>
        </p:spPr>
        <p:txBody>
          <a:bodyPr/>
          <a:lstStyle/>
          <a:p>
            <a:endParaRPr lang="ca-ES" dirty="0" smtClean="0"/>
          </a:p>
          <a:p>
            <a:r>
              <a:rPr lang="ca-ES" dirty="0" smtClean="0"/>
              <a:t>L’actual conflicte, un conflicte </a:t>
            </a:r>
            <a:r>
              <a:rPr lang="ca-ES" dirty="0" err="1" smtClean="0"/>
              <a:t>interétnic</a:t>
            </a:r>
            <a:endParaRPr lang="ca-ES" dirty="0" smtClean="0"/>
          </a:p>
          <a:p>
            <a:pPr lvl="1"/>
            <a:r>
              <a:rPr lang="ca-ES" dirty="0" smtClean="0"/>
              <a:t>President Salva </a:t>
            </a:r>
            <a:r>
              <a:rPr lang="ca-ES" dirty="0" err="1" smtClean="0"/>
              <a:t>Kiir</a:t>
            </a:r>
            <a:r>
              <a:rPr lang="ca-ES" dirty="0" smtClean="0"/>
              <a:t> </a:t>
            </a:r>
            <a:r>
              <a:rPr lang="ca-ES" dirty="0" err="1" smtClean="0"/>
              <a:t>Mayardit</a:t>
            </a:r>
            <a:r>
              <a:rPr lang="ca-ES" dirty="0" smtClean="0"/>
              <a:t>    (</a:t>
            </a:r>
            <a:r>
              <a:rPr lang="ca-ES" dirty="0" err="1" smtClean="0"/>
              <a:t>Dinka</a:t>
            </a:r>
            <a:r>
              <a:rPr lang="ca-ES" dirty="0" smtClean="0"/>
              <a:t>)</a:t>
            </a:r>
          </a:p>
          <a:p>
            <a:pPr lvl="1"/>
            <a:r>
              <a:rPr lang="ca-ES" dirty="0" smtClean="0"/>
              <a:t>Primer ministre </a:t>
            </a:r>
            <a:r>
              <a:rPr lang="ca-ES" dirty="0" err="1" smtClean="0"/>
              <a:t>Riek</a:t>
            </a:r>
            <a:r>
              <a:rPr lang="ca-ES" dirty="0" smtClean="0"/>
              <a:t> </a:t>
            </a:r>
            <a:r>
              <a:rPr lang="ca-ES" dirty="0" err="1" smtClean="0"/>
              <a:t>Machar</a:t>
            </a:r>
            <a:r>
              <a:rPr lang="ca-ES" dirty="0" smtClean="0"/>
              <a:t>  (</a:t>
            </a:r>
            <a:r>
              <a:rPr lang="ca-ES" dirty="0" err="1" smtClean="0"/>
              <a:t>Nuer</a:t>
            </a:r>
            <a:r>
              <a:rPr lang="ca-ES" dirty="0" smtClean="0"/>
              <a:t>)</a:t>
            </a:r>
          </a:p>
          <a:p>
            <a:pPr marL="393192" lvl="1" indent="0">
              <a:buNone/>
            </a:pPr>
            <a:endParaRPr lang="ca-ES" dirty="0"/>
          </a:p>
          <a:p>
            <a:pPr lvl="1">
              <a:buFontTx/>
              <a:buChar char="-"/>
            </a:pPr>
            <a:r>
              <a:rPr lang="ca-ES" dirty="0" smtClean="0"/>
              <a:t>Més de 100.000 morts</a:t>
            </a:r>
          </a:p>
          <a:p>
            <a:pPr lvl="1">
              <a:buFontTx/>
              <a:buChar char="-"/>
            </a:pPr>
            <a:r>
              <a:rPr lang="ca-ES" dirty="0" smtClean="0"/>
              <a:t>1.000.000 de desplaçats interns</a:t>
            </a:r>
          </a:p>
          <a:p>
            <a:pPr lvl="1">
              <a:buFontTx/>
              <a:buChar char="-"/>
            </a:pPr>
            <a:r>
              <a:rPr lang="ca-ES" dirty="0" smtClean="0"/>
              <a:t>400.000 persones que han hagut de sortir del país</a:t>
            </a:r>
          </a:p>
          <a:p>
            <a:pPr lvl="1">
              <a:buFontTx/>
              <a:buChar char="-"/>
            </a:pPr>
            <a:endParaRPr lang="ca-ES" dirty="0"/>
          </a:p>
          <a:p>
            <a:pPr lvl="1">
              <a:buFontTx/>
              <a:buChar char="-"/>
            </a:pPr>
            <a:r>
              <a:rPr lang="ca-ES" dirty="0" smtClean="0"/>
              <a:t>(la població del país és d’uns 12.000.000 d’habitants)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40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4- </a:t>
            </a:r>
            <a:r>
              <a:rPr lang="es-ES" dirty="0" err="1" smtClean="0"/>
              <a:t>Maban</a:t>
            </a:r>
            <a:r>
              <a:rPr lang="es-ES" dirty="0" smtClean="0"/>
              <a:t> i el </a:t>
            </a:r>
            <a:r>
              <a:rPr lang="es-ES" dirty="0" err="1" smtClean="0"/>
              <a:t>treball</a:t>
            </a:r>
            <a:r>
              <a:rPr lang="es-ES" dirty="0" smtClean="0"/>
              <a:t> del JRS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Acompanyar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Santi\Desktop\IMGP15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802085" cy="58515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C:\Users\Santi\Desktop\IMGP239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325964" cy="62444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42" name="Picture 2" descr="http://3.bp.blogspot.com/-M6Wb7gVGTcI/VLEqypB1B_I/AAAAAAAAA-A/0V7aO_QbPps/s1600/IMGP22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4" y="476671"/>
            <a:ext cx="8471396" cy="635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4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 descr="http://1.bp.blogspot.com/-tfSqXNYiXz0/VWIxfcERZ2I/AAAAAAAABG4/HsA5W38O89w/s640/Leila-Gendrass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3" y="274638"/>
            <a:ext cx="8518249" cy="629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07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Servir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https://gallery.mailchimp.com/0c06762c2e55ab3fb08e03f0c/images/3296b72b-d008-49b9-b029-86caa3aed7a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7" y="274638"/>
            <a:ext cx="8173020" cy="612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2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https://gallery.mailchimp.com/0c06762c2e55ab3fb08e03f0c/images/789db34e-4198-4162-8af0-d6518013cc7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54" y="116632"/>
            <a:ext cx="8586415" cy="643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77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https://gallery.mailchimp.com/0c06762c2e55ab3fb08e03f0c/images/8e1fa476-2292-44c4-bc89-e0943a20072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2296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71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https://gallery.mailchimp.com/0c06762c2e55ab3fb08e03f0c/images/1ab5f6ae-dc8f-42aa-b168-b2e87b237b7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49" y="287345"/>
            <a:ext cx="8744701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96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Defensar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gallery.mailchimp.com/0c06762c2e55ab3fb08e03f0c/images/9e46b96d-966b-4f99-b4a4-fd196a211ca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01012" cy="607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49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cristianismeijusticia.net/files/PDF/papct229.pd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2810"/>
            <a:ext cx="4319042" cy="608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82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4" name="Picture 2" descr="http://2.bp.blogspot.com/-5dwZszKQCnE/VLlc0hsALBI/AAAAAAAABAo/i7Wp6LCCll0/s1600/Education%2BCluster%2BStrategic%2BResponse%2BPla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9"/>
            <a:ext cx="8229600" cy="628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9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>
                <a:hlinkClick r:id="rId2"/>
              </a:rPr>
              <a:t>http://www.jesuites.net/acompanyar-en-lexili-la-vida-als-camps-de-refugiats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3" name="Títo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>
                <a:hlinkClick r:id="rId2"/>
              </a:rPr>
              <a:t>https://</a:t>
            </a:r>
            <a:r>
              <a:rPr lang="es-ES" dirty="0" smtClean="0">
                <a:hlinkClick r:id="rId2"/>
              </a:rPr>
              <a:t>vimeo.com/134841346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3" name="Títo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o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a-ES" dirty="0" smtClean="0"/>
              <a:t>Gràcies!</a:t>
            </a:r>
            <a:endParaRPr lang="es-ES" dirty="0"/>
          </a:p>
        </p:txBody>
      </p:sp>
      <p:pic>
        <p:nvPicPr>
          <p:cNvPr id="9218" name="Picture 2" descr="https://ci4.googleusercontent.com/proxy/DebiokJHq9SsQF6UmzAvQOuf5mAcrWK9t4WjJzgf_iqBIu0dAmtFVaeWuXkZ9U7-NYA2mPpduTzxev5gOfRIDIAQsNhBIT1Dt3GzWHq4IYxG1NfhdeKp8Vxsnk2LqFyW2zT6m7P9T1EMVWpBY_acu3xnGBJ277EZCB6iTLM=s0-d-e1-ft#https://gallery.mailchimp.com/0c06762c2e55ab3fb08e03f0c/images/cb4dba0c-7603-460f-8b64-67309356330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7638"/>
            <a:ext cx="5868764" cy="440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planada">
  <a:themeElements>
    <a:clrScheme name="Esplanad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splanad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splanad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417</Words>
  <Application>Microsoft Office PowerPoint</Application>
  <PresentationFormat>Presentación en pantalla (4:3)</PresentationFormat>
  <Paragraphs>77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Arial</vt:lpstr>
      <vt:lpstr>Lucida Sans Unicode</vt:lpstr>
      <vt:lpstr>Verdana</vt:lpstr>
      <vt:lpstr>Wingdings 2</vt:lpstr>
      <vt:lpstr>Wingdings 3</vt:lpstr>
      <vt:lpstr>Esplanada</vt:lpstr>
      <vt:lpstr>Torelló amb els refugiats de Maban (Sudán del Sud)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Gràcies!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Torelló amb els refugiats de Maban (Sudán del Sud)</dc:title>
  <dc:creator>Santi</dc:creator>
  <cp:lastModifiedBy>Santi Torres</cp:lastModifiedBy>
  <cp:revision>19</cp:revision>
  <dcterms:created xsi:type="dcterms:W3CDTF">2016-01-27T16:06:30Z</dcterms:created>
  <dcterms:modified xsi:type="dcterms:W3CDTF">2016-01-30T12:02:56Z</dcterms:modified>
</cp:coreProperties>
</file>