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Default Extension="docx" ContentType="application/vnd.openxmlformats-officedocument.wordprocessingml.document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63" r:id="rId5"/>
    <p:sldId id="258" r:id="rId6"/>
    <p:sldId id="267" r:id="rId7"/>
    <p:sldId id="264" r:id="rId8"/>
    <p:sldId id="260" r:id="rId9"/>
    <p:sldId id="271" r:id="rId10"/>
    <p:sldId id="261" r:id="rId11"/>
    <p:sldId id="268" r:id="rId12"/>
    <p:sldId id="265" r:id="rId13"/>
    <p:sldId id="266" r:id="rId14"/>
    <p:sldId id="269" r:id="rId15"/>
    <p:sldId id="270" r:id="rId16"/>
    <p:sldId id="272" r:id="rId17"/>
    <p:sldId id="274" r:id="rId18"/>
    <p:sldId id="273" r:id="rId19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72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63760-5B39-4FDA-BB17-ADA02864A0CE}" type="datetimeFigureOut">
              <a:rPr lang="es-ES" smtClean="0"/>
              <a:pPr/>
              <a:t>27/11/2013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90FFA-A63F-4866-B347-F9D6BD8BAF3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63760-5B39-4FDA-BB17-ADA02864A0CE}" type="datetimeFigureOut">
              <a:rPr lang="es-ES" smtClean="0"/>
              <a:pPr/>
              <a:t>27/11/2013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90FFA-A63F-4866-B347-F9D6BD8BAF3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63760-5B39-4FDA-BB17-ADA02864A0CE}" type="datetimeFigureOut">
              <a:rPr lang="es-ES" smtClean="0"/>
              <a:pPr/>
              <a:t>27/11/2013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90FFA-A63F-4866-B347-F9D6BD8BAF3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63760-5B39-4FDA-BB17-ADA02864A0CE}" type="datetimeFigureOut">
              <a:rPr lang="es-ES" smtClean="0"/>
              <a:pPr/>
              <a:t>27/11/2013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90FFA-A63F-4866-B347-F9D6BD8BAF3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63760-5B39-4FDA-BB17-ADA02864A0CE}" type="datetimeFigureOut">
              <a:rPr lang="es-ES" smtClean="0"/>
              <a:pPr/>
              <a:t>27/11/2013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90FFA-A63F-4866-B347-F9D6BD8BAF3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63760-5B39-4FDA-BB17-ADA02864A0CE}" type="datetimeFigureOut">
              <a:rPr lang="es-ES" smtClean="0"/>
              <a:pPr/>
              <a:t>27/11/2013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90FFA-A63F-4866-B347-F9D6BD8BAF3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63760-5B39-4FDA-BB17-ADA02864A0CE}" type="datetimeFigureOut">
              <a:rPr lang="es-ES" smtClean="0"/>
              <a:pPr/>
              <a:t>27/11/2013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90FFA-A63F-4866-B347-F9D6BD8BAF3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63760-5B39-4FDA-BB17-ADA02864A0CE}" type="datetimeFigureOut">
              <a:rPr lang="es-ES" smtClean="0"/>
              <a:pPr/>
              <a:t>27/11/2013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90FFA-A63F-4866-B347-F9D6BD8BAF3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63760-5B39-4FDA-BB17-ADA02864A0CE}" type="datetimeFigureOut">
              <a:rPr lang="es-ES" smtClean="0"/>
              <a:pPr/>
              <a:t>27/11/2013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90FFA-A63F-4866-B347-F9D6BD8BAF3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63760-5B39-4FDA-BB17-ADA02864A0CE}" type="datetimeFigureOut">
              <a:rPr lang="es-ES" smtClean="0"/>
              <a:pPr/>
              <a:t>27/11/2013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90FFA-A63F-4866-B347-F9D6BD8BAF3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63760-5B39-4FDA-BB17-ADA02864A0CE}" type="datetimeFigureOut">
              <a:rPr lang="es-ES" smtClean="0"/>
              <a:pPr/>
              <a:t>27/11/2013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90FFA-A63F-4866-B347-F9D6BD8BAF3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663760-5B39-4FDA-BB17-ADA02864A0CE}" type="datetimeFigureOut">
              <a:rPr lang="es-ES" smtClean="0"/>
              <a:pPr/>
              <a:t>27/11/2013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790FFA-A63F-4866-B347-F9D6BD8BAF3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cumento_de_Microsoft_Office_Word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3.png"/><Relationship Id="rId7" Type="http://schemas.openxmlformats.org/officeDocument/2006/relationships/image" Target="../media/image16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6.jpeg"/><Relationship Id="rId9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34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36.jpeg"/><Relationship Id="rId7" Type="http://schemas.openxmlformats.org/officeDocument/2006/relationships/image" Target="../media/image40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4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7" Type="http://schemas.openxmlformats.org/officeDocument/2006/relationships/image" Target="../media/image14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250px-CMR_orthographic.svg[1]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488" y="1357298"/>
            <a:ext cx="3384000" cy="3384000"/>
          </a:xfrm>
          <a:prstGeom prst="rect">
            <a:avLst/>
          </a:prstGeom>
        </p:spPr>
      </p:pic>
      <p:pic>
        <p:nvPicPr>
          <p:cNvPr id="5" name="4 Imagen" descr="300px-HDImap_spectrum2006_Africa[1]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336168" cy="3420000"/>
          </a:xfrm>
          <a:prstGeom prst="rect">
            <a:avLst/>
          </a:prstGeom>
        </p:spPr>
      </p:pic>
      <p:pic>
        <p:nvPicPr>
          <p:cNvPr id="6" name="5 Imagen" descr="H6yMi6fUB_1JR964xxG8RxsYArlNNn1lR5PWutchIb4HwqZlkRRloLz9J6BpVToD6c5u9uKTK6onUQ.jpg"/>
          <p:cNvPicPr>
            <a:picLocks noChangeAspect="1"/>
          </p:cNvPicPr>
          <p:nvPr/>
        </p:nvPicPr>
        <p:blipFill>
          <a:blip r:embed="rId4">
            <a:lum bright="1000"/>
          </a:blip>
          <a:stretch>
            <a:fillRect/>
          </a:stretch>
        </p:blipFill>
        <p:spPr>
          <a:xfrm>
            <a:off x="0" y="3429000"/>
            <a:ext cx="3420000" cy="3420000"/>
          </a:xfrm>
          <a:prstGeom prst="rect">
            <a:avLst/>
          </a:prstGeom>
        </p:spPr>
      </p:pic>
      <p:pic>
        <p:nvPicPr>
          <p:cNvPr id="7" name="6 Imagen" descr="goat-herd-somaliland_57272_990x74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05333" y="0"/>
            <a:ext cx="3938667" cy="2952000"/>
          </a:xfrm>
          <a:prstGeom prst="rect">
            <a:avLst/>
          </a:prstGeom>
        </p:spPr>
      </p:pic>
      <p:pic>
        <p:nvPicPr>
          <p:cNvPr id="8" name="7 Imagen" descr="DSC0608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143240" y="3438000"/>
            <a:ext cx="2660152" cy="3420000"/>
          </a:xfrm>
          <a:prstGeom prst="rect">
            <a:avLst/>
          </a:prstGeom>
        </p:spPr>
      </p:pic>
      <p:pic>
        <p:nvPicPr>
          <p:cNvPr id="9" name="8 Imagen" descr="220px-Lake_Chad_from_Apollo_7[1]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86446" y="2786058"/>
            <a:ext cx="3024000" cy="2268000"/>
          </a:xfrm>
          <a:prstGeom prst="rect">
            <a:avLst/>
          </a:prstGeom>
        </p:spPr>
      </p:pic>
      <p:pic>
        <p:nvPicPr>
          <p:cNvPr id="10" name="9 Imagen" descr="fotonoticia_20120625115914_500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84539" y="4554000"/>
            <a:ext cx="3459461" cy="2304000"/>
          </a:xfrm>
          <a:prstGeom prst="rect">
            <a:avLst/>
          </a:prstGeom>
        </p:spPr>
      </p:pic>
      <p:pic>
        <p:nvPicPr>
          <p:cNvPr id="11" name="10 Imagen" descr="250px-CMR_orthographic.svg[1]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3240" y="1643050"/>
            <a:ext cx="3060000" cy="3060000"/>
          </a:xfrm>
          <a:prstGeom prst="rect">
            <a:avLst/>
          </a:prstGeom>
        </p:spPr>
      </p:pic>
      <p:sp>
        <p:nvSpPr>
          <p:cNvPr id="12" name="11 CuadroTexto"/>
          <p:cNvSpPr txBox="1"/>
          <p:nvPr/>
        </p:nvSpPr>
        <p:spPr>
          <a:xfrm>
            <a:off x="1000100" y="1571612"/>
            <a:ext cx="76303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 b="1" dirty="0" smtClean="0">
                <a:solidFill>
                  <a:srgbClr val="FF0000"/>
                </a:solidFill>
              </a:rPr>
              <a:t>AFRICA,ESCOLTEM LA SEVA VEU</a:t>
            </a:r>
            <a:endParaRPr lang="es-ES" sz="4400" b="1" dirty="0">
              <a:solidFill>
                <a:srgbClr val="FF0000"/>
              </a:solidFill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428596" y="6143644"/>
            <a:ext cx="48680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2000" b="1" dirty="0" smtClean="0">
                <a:solidFill>
                  <a:schemeClr val="bg1"/>
                </a:solidFill>
              </a:rPr>
              <a:t>XV CAMPANYA SOLIDARIA- TORELLÓ AMB ZAMAY</a:t>
            </a:r>
            <a:endParaRPr lang="ca-ES" sz="2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928662" y="1428736"/>
            <a:ext cx="7758138" cy="4697427"/>
          </a:xfrm>
        </p:spPr>
        <p:txBody>
          <a:bodyPr/>
          <a:lstStyle/>
          <a:p>
            <a:r>
              <a:rPr lang="es-ES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MARCOS SUKA UM0</a:t>
            </a:r>
          </a:p>
          <a:p>
            <a:r>
              <a:rPr lang="es-ES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ARCADI OLIVERES</a:t>
            </a:r>
          </a:p>
          <a:p>
            <a:r>
              <a:rPr lang="es-ES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INONGO VI-MAKOME</a:t>
            </a:r>
          </a:p>
          <a:p>
            <a:r>
              <a:rPr lang="es-ES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MONTSERRAT CASAS</a:t>
            </a:r>
          </a:p>
          <a:p>
            <a:r>
              <a:rPr lang="es-ES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JOSEP M.GATELL</a:t>
            </a:r>
          </a:p>
          <a:p>
            <a:r>
              <a:rPr lang="es-ES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JOAQUIM GASCON</a:t>
            </a:r>
            <a:endParaRPr lang="es-ES" sz="3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2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6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7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1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2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6" dur="indefinit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7" dur="indefinit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1" dur="indefinite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2" dur="indefinite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2357438" y="582613"/>
          <a:ext cx="5334000" cy="6858000"/>
        </p:xfrm>
        <a:graphic>
          <a:graphicData uri="http://schemas.openxmlformats.org/presentationml/2006/ole">
            <p:oleObj spid="_x0000_s1026" name="Documento" r:id="rId3" imgW="5481715" imgH="7048460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HDImap_spectrum2006-colourblind-complia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2333"/>
            <a:ext cx="9144000" cy="42333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175px-Cameroon_Topography[1]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3799" y="1500174"/>
            <a:ext cx="4780201" cy="5143512"/>
          </a:xfrm>
          <a:prstGeom prst="rect">
            <a:avLst/>
          </a:prstGeom>
        </p:spPr>
      </p:pic>
      <p:pic>
        <p:nvPicPr>
          <p:cNvPr id="5" name="4 Imagen" descr="125px-Flag_of_Cameroon.svg[1]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472" y="3571876"/>
            <a:ext cx="2949752" cy="2949752"/>
          </a:xfrm>
          <a:prstGeom prst="rect">
            <a:avLst/>
          </a:prstGeom>
        </p:spPr>
      </p:pic>
      <p:pic>
        <p:nvPicPr>
          <p:cNvPr id="6" name="5 Imagen" descr="220px-Crevette_Libme_Cameroun[1]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4560000" cy="3420000"/>
          </a:xfrm>
          <a:prstGeom prst="rect">
            <a:avLst/>
          </a:prstGeom>
        </p:spPr>
      </p:pic>
      <p:sp>
        <p:nvSpPr>
          <p:cNvPr id="8" name="7 CuadroTexto"/>
          <p:cNvSpPr txBox="1"/>
          <p:nvPr/>
        </p:nvSpPr>
        <p:spPr>
          <a:xfrm>
            <a:off x="714348" y="5786454"/>
            <a:ext cx="362491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0" dirty="0" smtClean="0">
                <a:solidFill>
                  <a:schemeClr val="accent1">
                    <a:lumMod val="75000"/>
                  </a:schemeClr>
                </a:solidFill>
              </a:rPr>
              <a:t>CAMERUN</a:t>
            </a:r>
            <a:endParaRPr lang="es-ES" sz="60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220px-Cameroon_sat[1]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-357214"/>
            <a:ext cx="2210767" cy="3276000"/>
          </a:xfrm>
          <a:prstGeom prst="rect">
            <a:avLst/>
          </a:prstGeom>
        </p:spPr>
      </p:pic>
      <p:pic>
        <p:nvPicPr>
          <p:cNvPr id="5" name="4 Imagen" descr="175px-Cameroon_Topography[1]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85784" y="3186000"/>
            <a:ext cx="2818449" cy="3672000"/>
          </a:xfrm>
          <a:prstGeom prst="rect">
            <a:avLst/>
          </a:prstGeom>
        </p:spPr>
      </p:pic>
      <p:pic>
        <p:nvPicPr>
          <p:cNvPr id="6" name="5 Imagen" descr="220px-Lake_Chad_from_Apollo_7[1]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92000" y="2285992"/>
            <a:ext cx="3552000" cy="2664000"/>
          </a:xfrm>
          <a:prstGeom prst="rect">
            <a:avLst/>
          </a:prstGeom>
        </p:spPr>
      </p:pic>
      <p:pic>
        <p:nvPicPr>
          <p:cNvPr id="7" name="6 Imagen" descr="220px-Limbe_beach[1]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39646" y="0"/>
            <a:ext cx="3304354" cy="2268000"/>
          </a:xfrm>
          <a:prstGeom prst="rect">
            <a:avLst/>
          </a:prstGeom>
        </p:spPr>
      </p:pic>
      <p:pic>
        <p:nvPicPr>
          <p:cNvPr id="8" name="7 Imagen" descr="220px-Mount_Cameroon_craters[1]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28929" y="1785926"/>
            <a:ext cx="3286556" cy="2196000"/>
          </a:xfrm>
          <a:prstGeom prst="rect">
            <a:avLst/>
          </a:prstGeom>
        </p:spPr>
      </p:pic>
      <p:pic>
        <p:nvPicPr>
          <p:cNvPr id="9" name="8 Imagen" descr="220px-Kribi[1]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00430" y="0"/>
            <a:ext cx="2794000" cy="1866900"/>
          </a:xfrm>
          <a:prstGeom prst="rect">
            <a:avLst/>
          </a:prstGeom>
        </p:spPr>
      </p:pic>
      <p:pic>
        <p:nvPicPr>
          <p:cNvPr id="10" name="9 Imagen" descr="MONTE%~1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28860" y="3895725"/>
            <a:ext cx="4238625" cy="2962275"/>
          </a:xfrm>
          <a:prstGeom prst="rect">
            <a:avLst/>
          </a:prstGeom>
        </p:spPr>
      </p:pic>
      <p:pic>
        <p:nvPicPr>
          <p:cNvPr id="11" name="10 Imagen" descr="untitled.bmp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28000" y="4914000"/>
            <a:ext cx="2916000" cy="1944000"/>
          </a:xfrm>
          <a:prstGeom prst="rect">
            <a:avLst/>
          </a:prstGeom>
        </p:spPr>
      </p:pic>
      <p:sp>
        <p:nvSpPr>
          <p:cNvPr id="12" name="11 CuadroTexto"/>
          <p:cNvSpPr txBox="1"/>
          <p:nvPr/>
        </p:nvSpPr>
        <p:spPr>
          <a:xfrm>
            <a:off x="500034" y="571480"/>
            <a:ext cx="300135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dirty="0" smtClean="0"/>
              <a:t>SUPERFÍCIE DE 475.442 KM2</a:t>
            </a:r>
            <a:endParaRPr lang="es-E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710px-Cameroon_boundary_chang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0625" y="571500"/>
            <a:ext cx="6762750" cy="5715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REPUBLICA DEL CAMERUN</a:t>
            </a:r>
            <a:endParaRPr lang="es-ES" dirty="0"/>
          </a:p>
        </p:txBody>
      </p:sp>
      <p:pic>
        <p:nvPicPr>
          <p:cNvPr id="4" name="3 Marcador de contenido" descr="200px-DF-SC-83-08609[1]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00411" y="142852"/>
            <a:ext cx="3843589" cy="2556000"/>
          </a:xfrm>
        </p:spPr>
      </p:pic>
      <p:pic>
        <p:nvPicPr>
          <p:cNvPr id="5" name="4 Imagen" descr="125px-Flag_of_Cameroon.svg[1]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71536" y="3166501"/>
            <a:ext cx="5559497" cy="3691499"/>
          </a:xfrm>
          <a:prstGeom prst="rect">
            <a:avLst/>
          </a:prstGeom>
        </p:spPr>
      </p:pic>
      <p:pic>
        <p:nvPicPr>
          <p:cNvPr id="6" name="5 Imagen" descr="220px-Paul_Biya_at_US_Embassy_2006[1]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8048" y="3071810"/>
            <a:ext cx="5155952" cy="3492000"/>
          </a:xfrm>
          <a:prstGeom prst="rect">
            <a:avLst/>
          </a:prstGeom>
        </p:spPr>
      </p:pic>
      <p:pic>
        <p:nvPicPr>
          <p:cNvPr id="7" name="6 Imagen" descr="230px-German_Atangana[1]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642974" y="0"/>
            <a:ext cx="6058531" cy="3240000"/>
          </a:xfrm>
          <a:prstGeom prst="rect">
            <a:avLst/>
          </a:prstGeom>
        </p:spPr>
      </p:pic>
      <p:sp>
        <p:nvSpPr>
          <p:cNvPr id="8" name="7 CuadroTexto"/>
          <p:cNvSpPr txBox="1"/>
          <p:nvPr/>
        </p:nvSpPr>
        <p:spPr>
          <a:xfrm>
            <a:off x="285720" y="4643446"/>
            <a:ext cx="711270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smtClean="0"/>
              <a:t>DESEMBRE 1990- PLURALISME POLÍTIC</a:t>
            </a:r>
          </a:p>
          <a:p>
            <a:r>
              <a:rPr lang="es-ES" sz="2800" b="1" dirty="0" smtClean="0"/>
              <a:t>GENER DE 1991 –LA LLIBERTAT DE PREMSA</a:t>
            </a:r>
          </a:p>
          <a:p>
            <a:r>
              <a:rPr lang="es-ES" sz="2800" b="1" dirty="0" smtClean="0"/>
              <a:t>ABRIL DE 1991- AMNISTIA GENERAL I ELECCIONS LEGISLATIVES-</a:t>
            </a:r>
            <a:endParaRPr lang="es-E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220px-Cameroon_Provinces_numbered_300px[1]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44" y="-142900"/>
            <a:ext cx="3772718" cy="5076000"/>
          </a:xfrm>
          <a:prstGeom prst="rect">
            <a:avLst/>
          </a:prstGeom>
        </p:spPr>
      </p:pic>
      <p:sp>
        <p:nvSpPr>
          <p:cNvPr id="16385" name="Rectangle 1"/>
          <p:cNvSpPr>
            <a:spLocks noChangeArrowheads="1"/>
          </p:cNvSpPr>
          <p:nvPr/>
        </p:nvSpPr>
        <p:spPr bwMode="auto">
          <a:xfrm flipH="1">
            <a:off x="6429388" y="3357562"/>
            <a:ext cx="1714512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Regionals</a:t>
            </a:r>
            <a:r>
              <a:rPr kumimoji="0" lang="ca-E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/>
            </a:r>
            <a:br>
              <a:rPr kumimoji="0" lang="ca-E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kumimoji="0" lang="ca-E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1</a:t>
            </a:r>
            <a:r>
              <a:rPr kumimoji="0" lang="ca-E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Adamaoua</a:t>
            </a:r>
            <a:br>
              <a:rPr kumimoji="0" lang="ca-E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kumimoji="0" lang="ca-E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2</a:t>
            </a:r>
            <a:r>
              <a:rPr kumimoji="0" lang="ca-E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Centro</a:t>
            </a:r>
            <a:br>
              <a:rPr kumimoji="0" lang="ca-E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kumimoji="0" lang="ca-E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3</a:t>
            </a:r>
            <a:r>
              <a:rPr kumimoji="0" lang="ca-E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Este</a:t>
            </a:r>
            <a:br>
              <a:rPr kumimoji="0" lang="ca-E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kumimoji="0" lang="ca-E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4</a:t>
            </a:r>
            <a:r>
              <a:rPr kumimoji="0" lang="ca-E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Extremo-Norte</a:t>
            </a:r>
            <a:br>
              <a:rPr kumimoji="0" lang="ca-E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kumimoji="0" lang="ca-E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5</a:t>
            </a:r>
            <a:r>
              <a:rPr kumimoji="0" lang="ca-E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Litoral</a:t>
            </a:r>
            <a:br>
              <a:rPr kumimoji="0" lang="ca-E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kumimoji="0" lang="ca-E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6</a:t>
            </a:r>
            <a:r>
              <a:rPr kumimoji="0" lang="ca-E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Norte</a:t>
            </a:r>
            <a:br>
              <a:rPr kumimoji="0" lang="ca-E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kumimoji="0" lang="ca-E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7</a:t>
            </a:r>
            <a:r>
              <a:rPr kumimoji="0" lang="ca-E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Nor-Oeste</a:t>
            </a:r>
            <a:br>
              <a:rPr kumimoji="0" lang="ca-E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kumimoji="0" lang="ca-E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8</a:t>
            </a:r>
            <a:r>
              <a:rPr kumimoji="0" lang="ca-E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Oeste</a:t>
            </a:r>
            <a:br>
              <a:rPr kumimoji="0" lang="ca-E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kumimoji="0" lang="ca-E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9</a:t>
            </a:r>
            <a:r>
              <a:rPr kumimoji="0" lang="ca-E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Sur</a:t>
            </a:r>
            <a:br>
              <a:rPr kumimoji="0" lang="ca-E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kumimoji="0" lang="ca-E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10</a:t>
            </a:r>
            <a:r>
              <a:rPr kumimoji="0" lang="ca-E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Sur-Oeste.</a:t>
            </a:r>
            <a:endParaRPr kumimoji="0" lang="ca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6" name="5 Imagen" descr="220px-Billet_de_banque_cameroun[1]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628" y="428604"/>
            <a:ext cx="3473697" cy="1800000"/>
          </a:xfrm>
          <a:prstGeom prst="rect">
            <a:avLst/>
          </a:prstGeom>
        </p:spPr>
      </p:pic>
      <p:sp>
        <p:nvSpPr>
          <p:cNvPr id="8" name="7 CuadroTexto"/>
          <p:cNvSpPr txBox="1"/>
          <p:nvPr/>
        </p:nvSpPr>
        <p:spPr>
          <a:xfrm>
            <a:off x="5000628" y="2285992"/>
            <a:ext cx="44666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UNITAT MONETARIA –FRANC (100 CENT)</a:t>
            </a:r>
            <a:endParaRPr lang="es-ES" sz="1400" dirty="0"/>
          </a:p>
        </p:txBody>
      </p:sp>
      <p:pic>
        <p:nvPicPr>
          <p:cNvPr id="7" name="6 Imagen" descr="Imagen 00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596" y="4734000"/>
            <a:ext cx="4806942" cy="2124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1379687834_701578_1379687977_album_normal[1]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57222" y="0"/>
            <a:ext cx="5519271" cy="3672000"/>
          </a:xfrm>
          <a:prstGeom prst="rect">
            <a:avLst/>
          </a:prstGeom>
        </p:spPr>
      </p:pic>
      <p:pic>
        <p:nvPicPr>
          <p:cNvPr id="5" name="4 Imagen" descr="fotonoticia_20120625115914_50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86175"/>
            <a:ext cx="4762500" cy="3171825"/>
          </a:xfrm>
          <a:prstGeom prst="rect">
            <a:avLst/>
          </a:prstGeom>
        </p:spPr>
      </p:pic>
      <p:pic>
        <p:nvPicPr>
          <p:cNvPr id="6" name="5 Imagen" descr="ninos-y-bebe-africanos_27450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2525" y="714356"/>
            <a:ext cx="4181475" cy="5962650"/>
          </a:xfrm>
          <a:prstGeom prst="rect">
            <a:avLst/>
          </a:prstGeom>
        </p:spPr>
      </p:pic>
      <p:sp>
        <p:nvSpPr>
          <p:cNvPr id="7" name="6 CuadroTexto"/>
          <p:cNvSpPr txBox="1"/>
          <p:nvPr/>
        </p:nvSpPr>
        <p:spPr>
          <a:xfrm>
            <a:off x="1285852" y="1214422"/>
            <a:ext cx="7444859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600" b="1" dirty="0" smtClean="0">
                <a:solidFill>
                  <a:schemeClr val="bg1">
                    <a:lumMod val="95000"/>
                  </a:schemeClr>
                </a:solidFill>
              </a:rPr>
              <a:t>POBLACIÓ </a:t>
            </a:r>
            <a:r>
              <a:rPr lang="ca-ES" sz="3600" b="1" dirty="0" smtClean="0">
                <a:solidFill>
                  <a:schemeClr val="bg1">
                    <a:lumMod val="95000"/>
                  </a:schemeClr>
                </a:solidFill>
              </a:rPr>
              <a:t>és</a:t>
            </a:r>
            <a:r>
              <a:rPr lang="es-ES" sz="3600" b="1" dirty="0" smtClean="0">
                <a:solidFill>
                  <a:schemeClr val="bg1">
                    <a:lumMod val="95000"/>
                  </a:schemeClr>
                </a:solidFill>
              </a:rPr>
              <a:t> de 19.522.000 persones.</a:t>
            </a:r>
          </a:p>
          <a:p>
            <a:r>
              <a:rPr lang="es-ES" sz="3600" b="1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s-ES" sz="3600" b="1" dirty="0" smtClean="0">
                <a:solidFill>
                  <a:schemeClr val="bg1">
                    <a:lumMod val="95000"/>
                  </a:schemeClr>
                </a:solidFill>
              </a:rPr>
              <a:t>                            40,9%  &gt; DE 15 ANYS.</a:t>
            </a:r>
          </a:p>
          <a:p>
            <a:r>
              <a:rPr lang="es-ES" sz="3600" b="1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s-ES" sz="3600" b="1" dirty="0" smtClean="0">
                <a:solidFill>
                  <a:schemeClr val="bg1">
                    <a:lumMod val="95000"/>
                  </a:schemeClr>
                </a:solidFill>
              </a:rPr>
              <a:t>                            70%  &gt; DE 30 ANYS</a:t>
            </a:r>
          </a:p>
          <a:p>
            <a:r>
              <a:rPr lang="es-ES" sz="3600" b="1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s-ES" sz="3600" b="1" dirty="0" smtClean="0">
                <a:solidFill>
                  <a:schemeClr val="bg1">
                    <a:lumMod val="95000"/>
                  </a:schemeClr>
                </a:solidFill>
              </a:rPr>
              <a:t>                            96,7% &gt; DE 65 ANYS.</a:t>
            </a:r>
            <a:endParaRPr lang="es-ES" sz="36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214282" y="4071942"/>
            <a:ext cx="8889086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smtClean="0">
                <a:solidFill>
                  <a:schemeClr val="bg1"/>
                </a:solidFill>
              </a:rPr>
              <a:t>TAXA DE NATALITAT </a:t>
            </a:r>
            <a:r>
              <a:rPr lang="ca-ES" sz="2800" b="1" dirty="0" smtClean="0">
                <a:solidFill>
                  <a:schemeClr val="bg1"/>
                </a:solidFill>
              </a:rPr>
              <a:t>és</a:t>
            </a:r>
            <a:r>
              <a:rPr lang="es-ES" sz="2800" b="1" dirty="0" smtClean="0">
                <a:solidFill>
                  <a:schemeClr val="bg1"/>
                </a:solidFill>
              </a:rPr>
              <a:t> de 34,1 </a:t>
            </a:r>
            <a:r>
              <a:rPr lang="ca-ES" sz="2800" b="1" dirty="0" smtClean="0">
                <a:solidFill>
                  <a:schemeClr val="bg1"/>
                </a:solidFill>
              </a:rPr>
              <a:t>naixements</a:t>
            </a:r>
            <a:r>
              <a:rPr lang="es-ES" sz="2800" b="1" dirty="0" smtClean="0">
                <a:solidFill>
                  <a:schemeClr val="bg1"/>
                </a:solidFill>
              </a:rPr>
              <a:t> per 1000.</a:t>
            </a:r>
          </a:p>
          <a:p>
            <a:r>
              <a:rPr lang="es-ES" sz="2800" b="1" dirty="0" smtClean="0">
                <a:solidFill>
                  <a:schemeClr val="bg1"/>
                </a:solidFill>
              </a:rPr>
              <a:t>TAXA DE MORTALITAT </a:t>
            </a:r>
            <a:r>
              <a:rPr lang="ca-ES" sz="2800" b="1" dirty="0" smtClean="0">
                <a:solidFill>
                  <a:schemeClr val="bg1"/>
                </a:solidFill>
              </a:rPr>
              <a:t>és</a:t>
            </a:r>
            <a:r>
              <a:rPr lang="es-ES" sz="2800" b="1" dirty="0" smtClean="0">
                <a:solidFill>
                  <a:schemeClr val="bg1"/>
                </a:solidFill>
              </a:rPr>
              <a:t> de 12,2 per cent </a:t>
            </a:r>
            <a:r>
              <a:rPr lang="ca-ES" sz="2800" b="1" dirty="0" smtClean="0">
                <a:solidFill>
                  <a:schemeClr val="bg1"/>
                </a:solidFill>
              </a:rPr>
              <a:t>habitants</a:t>
            </a:r>
            <a:r>
              <a:rPr lang="es-ES" sz="28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s-ES" sz="2800" b="1" dirty="0" smtClean="0">
                <a:solidFill>
                  <a:schemeClr val="bg1"/>
                </a:solidFill>
              </a:rPr>
              <a:t>TAXA DE MORTALITAT INFANTI L </a:t>
            </a:r>
            <a:r>
              <a:rPr lang="ca-ES" sz="2800" b="1" dirty="0" smtClean="0">
                <a:solidFill>
                  <a:schemeClr val="bg1"/>
                </a:solidFill>
              </a:rPr>
              <a:t>és</a:t>
            </a:r>
            <a:r>
              <a:rPr lang="es-ES" sz="2800" b="1" dirty="0" smtClean="0">
                <a:solidFill>
                  <a:schemeClr val="bg1"/>
                </a:solidFill>
              </a:rPr>
              <a:t> de 90 per 1000.</a:t>
            </a:r>
          </a:p>
          <a:p>
            <a:r>
              <a:rPr lang="es-ES" sz="2800" b="1" dirty="0" smtClean="0">
                <a:solidFill>
                  <a:schemeClr val="bg1"/>
                </a:solidFill>
              </a:rPr>
              <a:t>L’ ESPERANÇA DE VIDA </a:t>
            </a:r>
            <a:r>
              <a:rPr lang="es-ES" sz="2800" b="1" dirty="0" err="1" smtClean="0">
                <a:solidFill>
                  <a:schemeClr val="bg1"/>
                </a:solidFill>
              </a:rPr>
              <a:t>és</a:t>
            </a:r>
            <a:r>
              <a:rPr lang="es-ES" sz="2800" b="1" dirty="0" smtClean="0">
                <a:solidFill>
                  <a:schemeClr val="bg1"/>
                </a:solidFill>
              </a:rPr>
              <a:t> de 53,69 </a:t>
            </a:r>
            <a:r>
              <a:rPr lang="es-ES" sz="2800" b="1" dirty="0" err="1" smtClean="0">
                <a:solidFill>
                  <a:schemeClr val="bg1"/>
                </a:solidFill>
              </a:rPr>
              <a:t>anys</a:t>
            </a:r>
            <a:r>
              <a:rPr lang="es-ES" sz="2400" b="1" dirty="0" smtClean="0">
                <a:solidFill>
                  <a:schemeClr val="bg1"/>
                </a:solidFill>
              </a:rPr>
              <a:t>.</a:t>
            </a:r>
            <a:r>
              <a:rPr lang="es-ES" dirty="0" smtClean="0"/>
              <a:t> </a:t>
            </a:r>
            <a:r>
              <a:rPr lang="es-ES" b="1" dirty="0" smtClean="0">
                <a:solidFill>
                  <a:schemeClr val="bg1"/>
                </a:solidFill>
              </a:rPr>
              <a:t>(52,89 </a:t>
            </a:r>
            <a:r>
              <a:rPr lang="es-ES" b="1" dirty="0" err="1" smtClean="0">
                <a:solidFill>
                  <a:schemeClr val="bg1"/>
                </a:solidFill>
              </a:rPr>
              <a:t>pels</a:t>
            </a:r>
            <a:r>
              <a:rPr lang="es-ES" b="1" dirty="0" smtClean="0">
                <a:solidFill>
                  <a:schemeClr val="bg1"/>
                </a:solidFill>
              </a:rPr>
              <a:t> </a:t>
            </a:r>
            <a:r>
              <a:rPr lang="es-ES" b="1" dirty="0" err="1" smtClean="0">
                <a:solidFill>
                  <a:schemeClr val="bg1"/>
                </a:solidFill>
              </a:rPr>
              <a:t>homes</a:t>
            </a:r>
            <a:r>
              <a:rPr lang="es-ES" b="1" dirty="0" smtClean="0">
                <a:solidFill>
                  <a:schemeClr val="bg1"/>
                </a:solidFill>
              </a:rPr>
              <a:t> i 54,52% per les dones.</a:t>
            </a:r>
            <a:endParaRPr lang="es-E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1379687834_701578_1379687950_album_normal[1]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6000" y="0"/>
            <a:ext cx="4968000" cy="4968000"/>
          </a:xfrm>
          <a:prstGeom prst="rect">
            <a:avLst/>
          </a:prstGeom>
        </p:spPr>
      </p:pic>
      <p:pic>
        <p:nvPicPr>
          <p:cNvPr id="5" name="4 Imagen" descr="1379687834_701578_1379688048_album_normal[1]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00098" y="0"/>
            <a:ext cx="4788000" cy="4788000"/>
          </a:xfrm>
          <a:prstGeom prst="rect">
            <a:avLst/>
          </a:prstGeom>
        </p:spPr>
      </p:pic>
      <p:pic>
        <p:nvPicPr>
          <p:cNvPr id="6" name="5 Imagen" descr="Lamido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00098" y="3571876"/>
            <a:ext cx="4953000" cy="3714750"/>
          </a:xfrm>
          <a:prstGeom prst="rect">
            <a:avLst/>
          </a:prstGeom>
        </p:spPr>
      </p:pic>
      <p:pic>
        <p:nvPicPr>
          <p:cNvPr id="7" name="6 Imagen" descr="1379687834_701578_1379688016_album_normal[1]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4810" y="3714752"/>
            <a:ext cx="5411050" cy="3600000"/>
          </a:xfrm>
          <a:prstGeom prst="rect">
            <a:avLst/>
          </a:prstGeom>
        </p:spPr>
      </p:pic>
      <p:sp>
        <p:nvSpPr>
          <p:cNvPr id="9" name="8 CuadroTexto"/>
          <p:cNvSpPr txBox="1"/>
          <p:nvPr/>
        </p:nvSpPr>
        <p:spPr>
          <a:xfrm>
            <a:off x="0" y="3286124"/>
            <a:ext cx="782316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b="1" dirty="0" smtClean="0">
                <a:solidFill>
                  <a:schemeClr val="bg1"/>
                </a:solidFill>
              </a:rPr>
              <a:t>LA  DIVERSITAT ÈTNICA : BANTUS, PIGMEUS, SEMIBANTUS- BAMILEKÉS, </a:t>
            </a:r>
          </a:p>
          <a:p>
            <a:r>
              <a:rPr lang="es-ES" sz="2000" b="1" dirty="0" smtClean="0">
                <a:solidFill>
                  <a:schemeClr val="bg1"/>
                </a:solidFill>
              </a:rPr>
              <a:t>             FULBES I ELS CHOAS……</a:t>
            </a:r>
            <a:endParaRPr lang="es-ES" sz="2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300px-Langues_du_Cameroun_Car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285728"/>
            <a:ext cx="2857500" cy="3752850"/>
          </a:xfrm>
          <a:prstGeom prst="rect">
            <a:avLst/>
          </a:prstGeom>
        </p:spPr>
      </p:pic>
      <p:pic>
        <p:nvPicPr>
          <p:cNvPr id="5" name="4 Imagen" descr="fotonoticia_20120625115914_50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1500" y="0"/>
            <a:ext cx="4762500" cy="3171825"/>
          </a:xfrm>
          <a:prstGeom prst="rect">
            <a:avLst/>
          </a:prstGeom>
        </p:spPr>
      </p:pic>
      <p:pic>
        <p:nvPicPr>
          <p:cNvPr id="6" name="5 Imagen" descr="210px-University_Buea[1]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786190"/>
            <a:ext cx="3636454" cy="2736000"/>
          </a:xfrm>
          <a:prstGeom prst="rect">
            <a:avLst/>
          </a:prstGeom>
        </p:spPr>
      </p:pic>
      <p:pic>
        <p:nvPicPr>
          <p:cNvPr id="7" name="6 Imagen" descr="1379687834_701578_1379687977_album_normal[1]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1868" y="3143248"/>
            <a:ext cx="5843934" cy="3888000"/>
          </a:xfrm>
          <a:prstGeom prst="rect">
            <a:avLst/>
          </a:prstGeom>
        </p:spPr>
      </p:pic>
      <p:sp>
        <p:nvSpPr>
          <p:cNvPr id="8" name="7 CuadroTexto"/>
          <p:cNvSpPr txBox="1"/>
          <p:nvPr/>
        </p:nvSpPr>
        <p:spPr>
          <a:xfrm>
            <a:off x="0" y="3000372"/>
            <a:ext cx="94850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solidFill>
                  <a:schemeClr val="accent3">
                    <a:lumMod val="75000"/>
                  </a:schemeClr>
                </a:solidFill>
              </a:rPr>
              <a:t>  Un 43% de la </a:t>
            </a:r>
            <a:r>
              <a:rPr lang="es-ES" sz="3600" dirty="0" err="1" smtClean="0">
                <a:solidFill>
                  <a:schemeClr val="accent3">
                    <a:lumMod val="75000"/>
                  </a:schemeClr>
                </a:solidFill>
              </a:rPr>
              <a:t>població</a:t>
            </a:r>
            <a:r>
              <a:rPr lang="es-ES" sz="3600" dirty="0" smtClean="0">
                <a:solidFill>
                  <a:schemeClr val="accent3">
                    <a:lumMod val="75000"/>
                  </a:schemeClr>
                </a:solidFill>
              </a:rPr>
              <a:t>  no </a:t>
            </a:r>
            <a:r>
              <a:rPr lang="es-ES" sz="3600" dirty="0" err="1" smtClean="0">
                <a:solidFill>
                  <a:schemeClr val="accent3">
                    <a:lumMod val="75000"/>
                  </a:schemeClr>
                </a:solidFill>
              </a:rPr>
              <a:t>sap</a:t>
            </a:r>
            <a:r>
              <a:rPr lang="es-ES" sz="3600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s-ES" sz="3600" dirty="0" err="1" smtClean="0">
                <a:solidFill>
                  <a:schemeClr val="accent3">
                    <a:lumMod val="75000"/>
                  </a:schemeClr>
                </a:solidFill>
              </a:rPr>
              <a:t>llegir</a:t>
            </a:r>
            <a:r>
              <a:rPr lang="es-ES" sz="3600" dirty="0" smtClean="0">
                <a:solidFill>
                  <a:schemeClr val="accent3">
                    <a:lumMod val="75000"/>
                  </a:schemeClr>
                </a:solidFill>
              </a:rPr>
              <a:t> ni </a:t>
            </a:r>
            <a:r>
              <a:rPr lang="es-ES" sz="3600" dirty="0" err="1" smtClean="0">
                <a:solidFill>
                  <a:schemeClr val="accent3">
                    <a:lumMod val="75000"/>
                  </a:schemeClr>
                </a:solidFill>
              </a:rPr>
              <a:t>escriure</a:t>
            </a:r>
            <a:r>
              <a:rPr lang="es-ES" sz="3600" dirty="0" smtClean="0">
                <a:solidFill>
                  <a:schemeClr val="accent3">
                    <a:lumMod val="75000"/>
                  </a:schemeClr>
                </a:solidFill>
              </a:rPr>
              <a:t>.</a:t>
            </a:r>
            <a:endParaRPr lang="es-ES" sz="36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285720" y="500042"/>
            <a:ext cx="84521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b="1" dirty="0" err="1" smtClean="0">
                <a:solidFill>
                  <a:srgbClr val="92D050"/>
                </a:solidFill>
              </a:rPr>
              <a:t>Llengües</a:t>
            </a:r>
            <a:r>
              <a:rPr lang="es-ES" sz="2400" b="1" dirty="0" smtClean="0">
                <a:solidFill>
                  <a:srgbClr val="92D050"/>
                </a:solidFill>
              </a:rPr>
              <a:t> :</a:t>
            </a:r>
            <a:r>
              <a:rPr lang="es-ES" sz="2400" b="1" dirty="0" err="1" smtClean="0">
                <a:solidFill>
                  <a:srgbClr val="92D050"/>
                </a:solidFill>
              </a:rPr>
              <a:t>francès</a:t>
            </a:r>
            <a:r>
              <a:rPr lang="es-ES" sz="2400" b="1" dirty="0" smtClean="0">
                <a:solidFill>
                  <a:srgbClr val="92D050"/>
                </a:solidFill>
              </a:rPr>
              <a:t> i </a:t>
            </a:r>
            <a:r>
              <a:rPr lang="es-ES" sz="2400" b="1" dirty="0" err="1" smtClean="0">
                <a:solidFill>
                  <a:srgbClr val="92D050"/>
                </a:solidFill>
              </a:rPr>
              <a:t>anglès</a:t>
            </a:r>
            <a:r>
              <a:rPr lang="es-ES" sz="2400" b="1" dirty="0" smtClean="0">
                <a:solidFill>
                  <a:srgbClr val="92D050"/>
                </a:solidFill>
              </a:rPr>
              <a:t>;  </a:t>
            </a:r>
            <a:r>
              <a:rPr lang="es-ES" sz="2400" b="1" dirty="0" err="1" smtClean="0">
                <a:solidFill>
                  <a:srgbClr val="92D050"/>
                </a:solidFill>
              </a:rPr>
              <a:t>bamileké</a:t>
            </a:r>
            <a:r>
              <a:rPr lang="es-ES" sz="2400" b="1" dirty="0" smtClean="0">
                <a:solidFill>
                  <a:srgbClr val="92D050"/>
                </a:solidFill>
              </a:rPr>
              <a:t>, dula, </a:t>
            </a:r>
            <a:r>
              <a:rPr lang="es-ES" sz="2400" b="1" dirty="0" err="1" smtClean="0">
                <a:solidFill>
                  <a:srgbClr val="92D050"/>
                </a:solidFill>
              </a:rPr>
              <a:t>fulbe</a:t>
            </a:r>
            <a:r>
              <a:rPr lang="es-ES" sz="2400" b="1" dirty="0" smtClean="0">
                <a:solidFill>
                  <a:srgbClr val="92D050"/>
                </a:solidFill>
              </a:rPr>
              <a:t>, </a:t>
            </a:r>
            <a:r>
              <a:rPr lang="es-ES" sz="2400" b="1" dirty="0" err="1" smtClean="0">
                <a:solidFill>
                  <a:srgbClr val="92D050"/>
                </a:solidFill>
              </a:rPr>
              <a:t>llengües</a:t>
            </a:r>
            <a:r>
              <a:rPr lang="es-ES" sz="2400" b="1" dirty="0" smtClean="0">
                <a:solidFill>
                  <a:srgbClr val="92D050"/>
                </a:solidFill>
              </a:rPr>
              <a:t> </a:t>
            </a:r>
            <a:r>
              <a:rPr lang="es-ES" sz="2400" b="1" dirty="0" err="1" smtClean="0">
                <a:solidFill>
                  <a:srgbClr val="92D050"/>
                </a:solidFill>
              </a:rPr>
              <a:t>fang</a:t>
            </a:r>
            <a:r>
              <a:rPr lang="es-ES" sz="2400" b="1" dirty="0" smtClean="0">
                <a:solidFill>
                  <a:srgbClr val="92D050"/>
                </a:solidFill>
              </a:rPr>
              <a:t>….</a:t>
            </a:r>
            <a:endParaRPr lang="es-ES" sz="2400" b="1" dirty="0">
              <a:solidFill>
                <a:srgbClr val="92D050"/>
              </a:solidFill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428596" y="5643578"/>
            <a:ext cx="86327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b="1" dirty="0" err="1" smtClean="0">
                <a:solidFill>
                  <a:srgbClr val="FFFF00"/>
                </a:solidFill>
              </a:rPr>
              <a:t>Religions</a:t>
            </a:r>
            <a:r>
              <a:rPr lang="es-ES" sz="2000" b="1" dirty="0" smtClean="0">
                <a:solidFill>
                  <a:srgbClr val="FFFF00"/>
                </a:solidFill>
              </a:rPr>
              <a:t>: </a:t>
            </a:r>
            <a:r>
              <a:rPr lang="es-ES" sz="2000" b="1" dirty="0" err="1" smtClean="0">
                <a:solidFill>
                  <a:srgbClr val="FFFF00"/>
                </a:solidFill>
              </a:rPr>
              <a:t>animistes</a:t>
            </a:r>
            <a:r>
              <a:rPr lang="es-ES" sz="2000" b="1" dirty="0" smtClean="0">
                <a:solidFill>
                  <a:srgbClr val="FFFF00"/>
                </a:solidFill>
              </a:rPr>
              <a:t> (40%), </a:t>
            </a:r>
            <a:r>
              <a:rPr lang="es-ES" sz="2000" b="1" dirty="0" err="1" smtClean="0">
                <a:solidFill>
                  <a:srgbClr val="FFFF00"/>
                </a:solidFill>
              </a:rPr>
              <a:t>Musulmans</a:t>
            </a:r>
            <a:r>
              <a:rPr lang="es-ES" sz="2000" b="1" dirty="0" smtClean="0">
                <a:solidFill>
                  <a:srgbClr val="FFFF00"/>
                </a:solidFill>
              </a:rPr>
              <a:t> (22%), </a:t>
            </a:r>
            <a:r>
              <a:rPr lang="es-ES" sz="2000" b="1" dirty="0" err="1" smtClean="0">
                <a:solidFill>
                  <a:srgbClr val="FFFF00"/>
                </a:solidFill>
              </a:rPr>
              <a:t>catòlics</a:t>
            </a:r>
            <a:r>
              <a:rPr lang="es-ES" sz="2000" b="1" dirty="0" smtClean="0">
                <a:solidFill>
                  <a:srgbClr val="FFFF00"/>
                </a:solidFill>
              </a:rPr>
              <a:t> (21%), </a:t>
            </a:r>
            <a:r>
              <a:rPr lang="es-ES" sz="2000" b="1" dirty="0" err="1" smtClean="0">
                <a:solidFill>
                  <a:srgbClr val="FFFF00"/>
                </a:solidFill>
              </a:rPr>
              <a:t>protestants</a:t>
            </a:r>
            <a:r>
              <a:rPr lang="es-ES" sz="2000" b="1" dirty="0" smtClean="0">
                <a:solidFill>
                  <a:srgbClr val="FFFF00"/>
                </a:solidFill>
              </a:rPr>
              <a:t> (15%.)</a:t>
            </a:r>
            <a:endParaRPr lang="es-ES" sz="20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220px-Baka_dancers_June_2006[1]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142852"/>
            <a:ext cx="2794000" cy="2997200"/>
          </a:xfrm>
          <a:prstGeom prst="rect">
            <a:avLst/>
          </a:prstGeom>
        </p:spPr>
      </p:pic>
      <p:pic>
        <p:nvPicPr>
          <p:cNvPr id="5" name="4 Imagen" descr="170px-TamTam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5140" y="214290"/>
            <a:ext cx="2159000" cy="2882900"/>
          </a:xfrm>
          <a:prstGeom prst="rect">
            <a:avLst/>
          </a:prstGeom>
        </p:spPr>
      </p:pic>
      <p:pic>
        <p:nvPicPr>
          <p:cNvPr id="6" name="5 Imagen" descr="200px-TalkingDrum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7554" y="357166"/>
            <a:ext cx="3216000" cy="2412000"/>
          </a:xfrm>
          <a:prstGeom prst="rect">
            <a:avLst/>
          </a:prstGeom>
        </p:spPr>
      </p:pic>
      <p:pic>
        <p:nvPicPr>
          <p:cNvPr id="7" name="6 Imagen" descr="250px-Bamileke_dancers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8512" y="4806000"/>
            <a:ext cx="3035488" cy="2052000"/>
          </a:xfrm>
          <a:prstGeom prst="rect">
            <a:avLst/>
          </a:prstGeom>
        </p:spPr>
      </p:pic>
      <p:pic>
        <p:nvPicPr>
          <p:cNvPr id="8" name="7 Imagen" descr="220px-BRD_-_Kamerun[1]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2844" y="4500570"/>
            <a:ext cx="2794000" cy="2095500"/>
          </a:xfrm>
          <a:prstGeom prst="rect">
            <a:avLst/>
          </a:prstGeom>
        </p:spPr>
      </p:pic>
      <p:pic>
        <p:nvPicPr>
          <p:cNvPr id="9" name="8 Imagen" descr="DSC06080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928926" y="2714620"/>
            <a:ext cx="2486816" cy="3348000"/>
          </a:xfrm>
          <a:prstGeom prst="rect">
            <a:avLst/>
          </a:prstGeom>
        </p:spPr>
      </p:pic>
      <p:sp>
        <p:nvSpPr>
          <p:cNvPr id="10" name="9 CuadroTexto"/>
          <p:cNvSpPr txBox="1"/>
          <p:nvPr/>
        </p:nvSpPr>
        <p:spPr>
          <a:xfrm>
            <a:off x="357158" y="2285992"/>
            <a:ext cx="89097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solidFill>
                  <a:srgbClr val="FFFF00"/>
                </a:solidFill>
              </a:rPr>
              <a:t>Cada </a:t>
            </a:r>
            <a:r>
              <a:rPr lang="es-ES" sz="2400" b="1" dirty="0" err="1" smtClean="0">
                <a:solidFill>
                  <a:srgbClr val="FFFF00"/>
                </a:solidFill>
              </a:rPr>
              <a:t>grup</a:t>
            </a:r>
            <a:r>
              <a:rPr lang="es-ES" sz="2400" b="1" dirty="0" smtClean="0">
                <a:solidFill>
                  <a:srgbClr val="FFFF00"/>
                </a:solidFill>
              </a:rPr>
              <a:t> </a:t>
            </a:r>
            <a:r>
              <a:rPr lang="es-ES" sz="2400" b="1" dirty="0" err="1" smtClean="0">
                <a:solidFill>
                  <a:srgbClr val="FFFF00"/>
                </a:solidFill>
              </a:rPr>
              <a:t>ètnic</a:t>
            </a:r>
            <a:r>
              <a:rPr lang="es-ES" sz="2400" b="1" dirty="0" smtClean="0">
                <a:solidFill>
                  <a:srgbClr val="FFFF00"/>
                </a:solidFill>
              </a:rPr>
              <a:t> te les </a:t>
            </a:r>
            <a:r>
              <a:rPr lang="es-ES" sz="2400" b="1" dirty="0" err="1" smtClean="0">
                <a:solidFill>
                  <a:srgbClr val="FFFF00"/>
                </a:solidFill>
              </a:rPr>
              <a:t>seves</a:t>
            </a:r>
            <a:r>
              <a:rPr lang="es-ES" sz="2400" b="1" dirty="0" smtClean="0">
                <a:solidFill>
                  <a:srgbClr val="FFFF00"/>
                </a:solidFill>
              </a:rPr>
              <a:t> </a:t>
            </a:r>
            <a:r>
              <a:rPr lang="es-ES" sz="2400" b="1" dirty="0" err="1" smtClean="0">
                <a:solidFill>
                  <a:srgbClr val="FFFF00"/>
                </a:solidFill>
              </a:rPr>
              <a:t>expressions</a:t>
            </a:r>
            <a:r>
              <a:rPr lang="es-ES" sz="2400" b="1" dirty="0" smtClean="0">
                <a:solidFill>
                  <a:srgbClr val="FFFF00"/>
                </a:solidFill>
              </a:rPr>
              <a:t> </a:t>
            </a:r>
            <a:r>
              <a:rPr lang="es-ES" sz="2400" b="1" dirty="0" err="1" smtClean="0">
                <a:solidFill>
                  <a:srgbClr val="FFFF00"/>
                </a:solidFill>
              </a:rPr>
              <a:t>culturals</a:t>
            </a:r>
            <a:r>
              <a:rPr lang="es-ES" sz="2400" b="1" dirty="0" smtClean="0">
                <a:solidFill>
                  <a:srgbClr val="FFFF00"/>
                </a:solidFill>
              </a:rPr>
              <a:t> que </a:t>
            </a:r>
            <a:r>
              <a:rPr lang="es-ES" sz="2400" b="1" dirty="0" err="1" smtClean="0">
                <a:solidFill>
                  <a:srgbClr val="FFFF00"/>
                </a:solidFill>
              </a:rPr>
              <a:t>són</a:t>
            </a:r>
            <a:r>
              <a:rPr lang="es-ES" sz="2400" b="1" dirty="0" smtClean="0">
                <a:solidFill>
                  <a:srgbClr val="FFFF00"/>
                </a:solidFill>
              </a:rPr>
              <a:t> </a:t>
            </a:r>
            <a:r>
              <a:rPr lang="es-ES" sz="2400" b="1" dirty="0" err="1" smtClean="0">
                <a:solidFill>
                  <a:srgbClr val="FFFF00"/>
                </a:solidFill>
              </a:rPr>
              <a:t>úniques</a:t>
            </a:r>
            <a:r>
              <a:rPr lang="es-ES" sz="2400" b="1" dirty="0" smtClean="0">
                <a:solidFill>
                  <a:srgbClr val="FFFF00"/>
                </a:solidFill>
              </a:rPr>
              <a:t> : </a:t>
            </a:r>
          </a:p>
          <a:p>
            <a:r>
              <a:rPr lang="es-ES" sz="2400" b="1" dirty="0" err="1" smtClean="0">
                <a:solidFill>
                  <a:srgbClr val="FFFF00"/>
                </a:solidFill>
              </a:rPr>
              <a:t>naixements</a:t>
            </a:r>
            <a:r>
              <a:rPr lang="es-ES" sz="2400" b="1" dirty="0" smtClean="0">
                <a:solidFill>
                  <a:srgbClr val="FFFF00"/>
                </a:solidFill>
              </a:rPr>
              <a:t>, </a:t>
            </a:r>
            <a:r>
              <a:rPr lang="es-ES" sz="2400" b="1" dirty="0" err="1" smtClean="0">
                <a:solidFill>
                  <a:srgbClr val="FFFF00"/>
                </a:solidFill>
              </a:rPr>
              <a:t>morts</a:t>
            </a:r>
            <a:r>
              <a:rPr lang="es-ES" sz="2400" b="1" dirty="0" smtClean="0">
                <a:solidFill>
                  <a:srgbClr val="FFFF00"/>
                </a:solidFill>
              </a:rPr>
              <a:t>, </a:t>
            </a:r>
            <a:r>
              <a:rPr lang="es-ES" sz="2400" b="1" dirty="0" err="1" smtClean="0">
                <a:solidFill>
                  <a:srgbClr val="FFFF00"/>
                </a:solidFill>
              </a:rPr>
              <a:t>collites</a:t>
            </a:r>
            <a:r>
              <a:rPr lang="es-ES" sz="2400" b="1" dirty="0" smtClean="0">
                <a:solidFill>
                  <a:srgbClr val="FFFF00"/>
                </a:solidFill>
              </a:rPr>
              <a:t>, </a:t>
            </a:r>
            <a:r>
              <a:rPr lang="es-ES" sz="2400" b="1" dirty="0" err="1" smtClean="0">
                <a:solidFill>
                  <a:srgbClr val="FFFF00"/>
                </a:solidFill>
              </a:rPr>
              <a:t>plantacions</a:t>
            </a:r>
            <a:r>
              <a:rPr lang="es-ES" sz="2400" b="1" dirty="0" smtClean="0">
                <a:solidFill>
                  <a:srgbClr val="FFFF00"/>
                </a:solidFill>
              </a:rPr>
              <a:t>, </a:t>
            </a:r>
            <a:r>
              <a:rPr lang="es-ES" sz="2400" b="1" dirty="0" err="1" smtClean="0">
                <a:solidFill>
                  <a:srgbClr val="FFFF00"/>
                </a:solidFill>
              </a:rPr>
              <a:t>rituals</a:t>
            </a:r>
            <a:r>
              <a:rPr lang="es-ES" sz="2400" b="1" dirty="0" smtClean="0">
                <a:solidFill>
                  <a:srgbClr val="FFFF00"/>
                </a:solidFill>
              </a:rPr>
              <a:t> religiosos</a:t>
            </a:r>
            <a:r>
              <a:rPr lang="es-ES" sz="2400" dirty="0" smtClean="0"/>
              <a:t>.</a:t>
            </a:r>
            <a:endParaRPr lang="es-ES" sz="2400" dirty="0"/>
          </a:p>
        </p:txBody>
      </p:sp>
      <p:sp>
        <p:nvSpPr>
          <p:cNvPr id="11" name="10 CuadroTexto"/>
          <p:cNvSpPr txBox="1"/>
          <p:nvPr/>
        </p:nvSpPr>
        <p:spPr>
          <a:xfrm>
            <a:off x="214282" y="5105110"/>
            <a:ext cx="82032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err="1" smtClean="0">
                <a:solidFill>
                  <a:srgbClr val="FFFF00"/>
                </a:solidFill>
              </a:rPr>
              <a:t>Els</a:t>
            </a:r>
            <a:r>
              <a:rPr lang="es-ES" sz="2400" b="1" dirty="0" smtClean="0">
                <a:solidFill>
                  <a:srgbClr val="FFFF00"/>
                </a:solidFill>
              </a:rPr>
              <a:t> </a:t>
            </a:r>
            <a:r>
              <a:rPr lang="es-ES" sz="2400" b="1" dirty="0" err="1" smtClean="0">
                <a:solidFill>
                  <a:srgbClr val="FFFF00"/>
                </a:solidFill>
              </a:rPr>
              <a:t>coneixements</a:t>
            </a:r>
            <a:r>
              <a:rPr lang="es-ES" sz="2400" b="1" dirty="0" smtClean="0">
                <a:solidFill>
                  <a:srgbClr val="FFFF00"/>
                </a:solidFill>
              </a:rPr>
              <a:t> </a:t>
            </a:r>
            <a:r>
              <a:rPr lang="es-ES" sz="2400" b="1" dirty="0" err="1" smtClean="0">
                <a:solidFill>
                  <a:srgbClr val="FFFF00"/>
                </a:solidFill>
              </a:rPr>
              <a:t>musicals</a:t>
            </a:r>
            <a:r>
              <a:rPr lang="es-ES" sz="2400" b="1" dirty="0" smtClean="0">
                <a:solidFill>
                  <a:srgbClr val="FFFF00"/>
                </a:solidFill>
              </a:rPr>
              <a:t> es </a:t>
            </a:r>
            <a:r>
              <a:rPr lang="es-ES" sz="2400" b="1" dirty="0" err="1" smtClean="0">
                <a:solidFill>
                  <a:srgbClr val="FFFF00"/>
                </a:solidFill>
              </a:rPr>
              <a:t>transmeten</a:t>
            </a:r>
            <a:r>
              <a:rPr lang="es-ES" sz="2400" b="1" dirty="0" smtClean="0">
                <a:solidFill>
                  <a:srgbClr val="FFFF00"/>
                </a:solidFill>
              </a:rPr>
              <a:t> per </a:t>
            </a:r>
            <a:r>
              <a:rPr lang="es-ES" sz="2400" b="1" dirty="0" err="1" smtClean="0">
                <a:solidFill>
                  <a:srgbClr val="FFFF00"/>
                </a:solidFill>
              </a:rPr>
              <a:t>tradició</a:t>
            </a:r>
            <a:r>
              <a:rPr lang="es-ES" sz="2400" b="1" dirty="0" smtClean="0">
                <a:solidFill>
                  <a:srgbClr val="FFFF00"/>
                </a:solidFill>
              </a:rPr>
              <a:t> oral.</a:t>
            </a:r>
            <a:endParaRPr lang="es-ES" sz="2400" b="1" dirty="0">
              <a:solidFill>
                <a:srgbClr val="FFFF00"/>
              </a:solidFill>
            </a:endParaRPr>
          </a:p>
        </p:txBody>
      </p:sp>
      <p:pic>
        <p:nvPicPr>
          <p:cNvPr id="12" name="11 Imagen" descr="250px-Bafut_Quartier_des_femmes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8" y="3071810"/>
            <a:ext cx="2819282" cy="18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untitled-3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1812" y="428604"/>
            <a:ext cx="3732188" cy="2448000"/>
          </a:xfrm>
          <a:prstGeom prst="rect">
            <a:avLst/>
          </a:prstGeom>
        </p:spPr>
      </p:pic>
      <p:pic>
        <p:nvPicPr>
          <p:cNvPr id="6" name="5 Imagen" descr="Casa%20Pigme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44" y="3571876"/>
            <a:ext cx="4568076" cy="2988000"/>
          </a:xfrm>
          <a:prstGeom prst="rect">
            <a:avLst/>
          </a:prstGeom>
        </p:spPr>
      </p:pic>
      <p:pic>
        <p:nvPicPr>
          <p:cNvPr id="7" name="6 Imagen" descr="Casas%20Obu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8252" y="3500438"/>
            <a:ext cx="4315748" cy="3060000"/>
          </a:xfrm>
          <a:prstGeom prst="rect">
            <a:avLst/>
          </a:prstGeom>
        </p:spPr>
      </p:pic>
      <p:pic>
        <p:nvPicPr>
          <p:cNvPr id="9" name="8 Imagen" descr="untitled-1.bm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4282" y="0"/>
            <a:ext cx="4915446" cy="3204000"/>
          </a:xfrm>
          <a:prstGeom prst="rect">
            <a:avLst/>
          </a:prstGeom>
        </p:spPr>
      </p:pic>
      <p:sp>
        <p:nvSpPr>
          <p:cNvPr id="10" name="9 CuadroTexto"/>
          <p:cNvSpPr txBox="1"/>
          <p:nvPr/>
        </p:nvSpPr>
        <p:spPr>
          <a:xfrm>
            <a:off x="1071538" y="2714620"/>
            <a:ext cx="72973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/>
              <a:t>DENSITAT DE POBLACIÓ </a:t>
            </a:r>
            <a:r>
              <a:rPr lang="es-ES" sz="2400" b="1" dirty="0" err="1" smtClean="0"/>
              <a:t>pot</a:t>
            </a:r>
            <a:r>
              <a:rPr lang="es-ES" sz="2400" b="1" dirty="0" smtClean="0"/>
              <a:t> variar de 1 a 300 </a:t>
            </a:r>
            <a:r>
              <a:rPr lang="es-ES" sz="2400" b="1" dirty="0" err="1" smtClean="0"/>
              <a:t>habitants</a:t>
            </a:r>
            <a:r>
              <a:rPr lang="es-ES" sz="2400" b="1" dirty="0" smtClean="0"/>
              <a:t> per Km2.</a:t>
            </a:r>
            <a:endParaRPr lang="es-ES" sz="2400" b="1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220px-Bakweri_cocoyam_farmer_from_Cameroon[1]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7311" y="0"/>
            <a:ext cx="2756689" cy="2268000"/>
          </a:xfrm>
          <a:prstGeom prst="rect">
            <a:avLst/>
          </a:prstGeom>
        </p:spPr>
      </p:pic>
      <p:pic>
        <p:nvPicPr>
          <p:cNvPr id="3" name="2 Imagen" descr="250px-Chutes_de_la_Lobe[1]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44" y="285728"/>
            <a:ext cx="3175000" cy="1778000"/>
          </a:xfrm>
          <a:prstGeom prst="rect">
            <a:avLst/>
          </a:prstGeom>
        </p:spPr>
      </p:pic>
      <p:pic>
        <p:nvPicPr>
          <p:cNvPr id="4" name="3 Imagen" descr="Cataratas%20de%20Bafang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000240"/>
            <a:ext cx="2727815" cy="4068000"/>
          </a:xfrm>
          <a:prstGeom prst="rect">
            <a:avLst/>
          </a:prstGeom>
        </p:spPr>
      </p:pic>
      <p:pic>
        <p:nvPicPr>
          <p:cNvPr id="5" name="4 Imagen" descr="CG_camerun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62256" y="3402000"/>
            <a:ext cx="5181744" cy="3456000"/>
          </a:xfrm>
          <a:prstGeom prst="rect">
            <a:avLst/>
          </a:prstGeom>
        </p:spPr>
      </p:pic>
      <p:pic>
        <p:nvPicPr>
          <p:cNvPr id="6" name="5 Imagen" descr="images-2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86116" y="214290"/>
            <a:ext cx="2700000" cy="2700000"/>
          </a:xfrm>
          <a:prstGeom prst="rect">
            <a:avLst/>
          </a:prstGeom>
        </p:spPr>
      </p:pic>
      <p:pic>
        <p:nvPicPr>
          <p:cNvPr id="7" name="6 Imagen" descr="220px-Limbe_beach[1]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00166" y="4806000"/>
            <a:ext cx="2989654" cy="2052000"/>
          </a:xfrm>
          <a:prstGeom prst="rect">
            <a:avLst/>
          </a:prstGeom>
        </p:spPr>
      </p:pic>
      <p:sp>
        <p:nvSpPr>
          <p:cNvPr id="8" name="7 CuadroTexto"/>
          <p:cNvSpPr txBox="1"/>
          <p:nvPr/>
        </p:nvSpPr>
        <p:spPr>
          <a:xfrm>
            <a:off x="928662" y="1785926"/>
            <a:ext cx="741952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err="1" smtClean="0">
                <a:solidFill>
                  <a:srgbClr val="FF0000"/>
                </a:solidFill>
              </a:rPr>
              <a:t>Població</a:t>
            </a:r>
            <a:r>
              <a:rPr lang="es-ES" sz="2400" b="1" dirty="0" smtClean="0">
                <a:solidFill>
                  <a:srgbClr val="FF0000"/>
                </a:solidFill>
              </a:rPr>
              <a:t> activa : 75% sector </a:t>
            </a:r>
            <a:r>
              <a:rPr lang="es-ES" sz="2400" b="1" dirty="0" err="1" smtClean="0">
                <a:solidFill>
                  <a:srgbClr val="FF0000"/>
                </a:solidFill>
              </a:rPr>
              <a:t>primari</a:t>
            </a:r>
            <a:endParaRPr lang="es-ES" sz="2400" b="1" dirty="0" smtClean="0">
              <a:solidFill>
                <a:srgbClr val="FF0000"/>
              </a:solidFill>
            </a:endParaRPr>
          </a:p>
          <a:p>
            <a:r>
              <a:rPr lang="es-ES" sz="2400" b="1" dirty="0" smtClean="0">
                <a:solidFill>
                  <a:srgbClr val="FF0000"/>
                </a:solidFill>
              </a:rPr>
              <a:t>                              11% </a:t>
            </a:r>
            <a:r>
              <a:rPr lang="es-ES" sz="2400" b="1" dirty="0" err="1" smtClean="0">
                <a:solidFill>
                  <a:srgbClr val="FF0000"/>
                </a:solidFill>
              </a:rPr>
              <a:t>secundari</a:t>
            </a:r>
            <a:r>
              <a:rPr lang="es-ES" sz="2400" b="1" dirty="0" smtClean="0">
                <a:solidFill>
                  <a:srgbClr val="FF0000"/>
                </a:solidFill>
              </a:rPr>
              <a:t>.</a:t>
            </a:r>
          </a:p>
          <a:p>
            <a:r>
              <a:rPr lang="es-ES" sz="2400" b="1" dirty="0" smtClean="0">
                <a:solidFill>
                  <a:srgbClr val="FF0000"/>
                </a:solidFill>
              </a:rPr>
              <a:t>                               14% </a:t>
            </a:r>
            <a:r>
              <a:rPr lang="es-ES" sz="2400" b="1" dirty="0" err="1" smtClean="0">
                <a:solidFill>
                  <a:srgbClr val="FF0000"/>
                </a:solidFill>
              </a:rPr>
              <a:t>terciari</a:t>
            </a:r>
            <a:r>
              <a:rPr lang="es-ES" sz="2400" b="1" dirty="0" smtClean="0">
                <a:solidFill>
                  <a:srgbClr val="FF0000"/>
                </a:solidFill>
              </a:rPr>
              <a:t>.</a:t>
            </a:r>
          </a:p>
          <a:p>
            <a:endParaRPr lang="es-ES" sz="2400" b="1" dirty="0" smtClean="0">
              <a:solidFill>
                <a:srgbClr val="FF0000"/>
              </a:solidFill>
            </a:endParaRPr>
          </a:p>
          <a:p>
            <a:endParaRPr lang="es-ES" sz="2400" b="1" dirty="0" smtClean="0">
              <a:solidFill>
                <a:srgbClr val="FF0000"/>
              </a:solidFill>
            </a:endParaRPr>
          </a:p>
          <a:p>
            <a:endParaRPr lang="es-ES" sz="2400" b="1" dirty="0" smtClean="0">
              <a:solidFill>
                <a:srgbClr val="FF0000"/>
              </a:solidFill>
            </a:endParaRPr>
          </a:p>
          <a:p>
            <a:endParaRPr lang="es-ES" sz="2400" b="1" dirty="0" smtClean="0">
              <a:solidFill>
                <a:srgbClr val="FF0000"/>
              </a:solidFill>
            </a:endParaRPr>
          </a:p>
          <a:p>
            <a:r>
              <a:rPr lang="es-ES" sz="2400" b="1" dirty="0" smtClean="0">
                <a:solidFill>
                  <a:srgbClr val="FF0000"/>
                </a:solidFill>
              </a:rPr>
              <a:t>PRINCIPALS PRODUCTES EXPORTATS: CACAU, CAFÈ, COTÓ, CAUTXU,BANANES, </a:t>
            </a:r>
          </a:p>
          <a:p>
            <a:r>
              <a:rPr lang="es-ES" sz="2400" b="1" dirty="0" smtClean="0">
                <a:solidFill>
                  <a:srgbClr val="FF0000"/>
                </a:solidFill>
              </a:rPr>
              <a:t>PETROLI, ALUMINI I FUSTA.</a:t>
            </a:r>
            <a:endParaRPr lang="es-ES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220px-Cameroon-Yaounde01[1]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720" y="285728"/>
            <a:ext cx="3312000" cy="2484000"/>
          </a:xfrm>
        </p:spPr>
      </p:pic>
      <p:pic>
        <p:nvPicPr>
          <p:cNvPr id="5" name="4 Imagen" descr="220px-Yaoundé_1[1]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8402" y="0"/>
            <a:ext cx="5215598" cy="2916000"/>
          </a:xfrm>
          <a:prstGeom prst="rect">
            <a:avLst/>
          </a:prstGeom>
        </p:spPr>
      </p:pic>
      <p:pic>
        <p:nvPicPr>
          <p:cNvPr id="6" name="5 Imagen" descr="fotos-de-camerun-zona-comercial-de-yaounde-400x30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357562"/>
            <a:ext cx="3810000" cy="2857500"/>
          </a:xfrm>
          <a:prstGeom prst="rect">
            <a:avLst/>
          </a:prstGeom>
        </p:spPr>
      </p:pic>
      <p:pic>
        <p:nvPicPr>
          <p:cNvPr id="7" name="6 Imagen" descr="Vista%20de%20Yaounde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76700" y="2752725"/>
            <a:ext cx="5067300" cy="4105275"/>
          </a:xfrm>
          <a:prstGeom prst="rect">
            <a:avLst/>
          </a:prstGeom>
        </p:spPr>
      </p:pic>
      <p:sp>
        <p:nvSpPr>
          <p:cNvPr id="8" name="7 CuadroTexto"/>
          <p:cNvSpPr txBox="1"/>
          <p:nvPr/>
        </p:nvSpPr>
        <p:spPr>
          <a:xfrm>
            <a:off x="214282" y="1428736"/>
            <a:ext cx="510286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bg1"/>
                </a:solidFill>
              </a:rPr>
              <a:t>CAPITAL : YAUNDÉ</a:t>
            </a:r>
          </a:p>
          <a:p>
            <a:endParaRPr lang="es-ES" sz="2000" b="1" dirty="0" smtClean="0">
              <a:solidFill>
                <a:schemeClr val="bg1"/>
              </a:solidFill>
            </a:endParaRPr>
          </a:p>
          <a:p>
            <a:r>
              <a:rPr lang="es-ES" sz="2000" b="1" dirty="0" err="1" smtClean="0">
                <a:solidFill>
                  <a:schemeClr val="bg1"/>
                </a:solidFill>
              </a:rPr>
              <a:t>Ciutat</a:t>
            </a:r>
            <a:r>
              <a:rPr lang="es-ES" sz="2000" b="1" dirty="0" smtClean="0">
                <a:solidFill>
                  <a:schemeClr val="bg1"/>
                </a:solidFill>
              </a:rPr>
              <a:t> mes poblada   ÉS DUALA</a:t>
            </a:r>
            <a:endParaRPr lang="es-ES" sz="2000" b="1" dirty="0">
              <a:solidFill>
                <a:schemeClr val="bg1"/>
              </a:solidFill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571472" y="3857628"/>
            <a:ext cx="5499069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b="1" dirty="0" smtClean="0">
                <a:solidFill>
                  <a:schemeClr val="bg1"/>
                </a:solidFill>
              </a:rPr>
              <a:t>PIB-  40.744 </a:t>
            </a:r>
            <a:r>
              <a:rPr lang="es-ES" sz="2000" b="1" dirty="0" err="1" smtClean="0">
                <a:solidFill>
                  <a:schemeClr val="bg1"/>
                </a:solidFill>
              </a:rPr>
              <a:t>milions</a:t>
            </a:r>
            <a:r>
              <a:rPr lang="es-ES" sz="2000" b="1" dirty="0" smtClean="0">
                <a:solidFill>
                  <a:schemeClr val="bg1"/>
                </a:solidFill>
              </a:rPr>
              <a:t> (USS)</a:t>
            </a:r>
          </a:p>
          <a:p>
            <a:r>
              <a:rPr lang="es-ES" sz="2000" b="1" dirty="0" smtClean="0">
                <a:solidFill>
                  <a:schemeClr val="bg1"/>
                </a:solidFill>
              </a:rPr>
              <a:t>PIB per </a:t>
            </a:r>
            <a:r>
              <a:rPr lang="es-ES" sz="2000" b="1" dirty="0" err="1" smtClean="0">
                <a:solidFill>
                  <a:schemeClr val="bg1"/>
                </a:solidFill>
              </a:rPr>
              <a:t>habitant</a:t>
            </a:r>
            <a:r>
              <a:rPr lang="es-ES" sz="2000" b="1" dirty="0" smtClean="0">
                <a:solidFill>
                  <a:schemeClr val="bg1"/>
                </a:solidFill>
              </a:rPr>
              <a:t> </a:t>
            </a:r>
            <a:r>
              <a:rPr lang="es-ES" sz="2000" b="1" dirty="0" err="1" smtClean="0">
                <a:solidFill>
                  <a:schemeClr val="bg1"/>
                </a:solidFill>
              </a:rPr>
              <a:t>és</a:t>
            </a:r>
            <a:r>
              <a:rPr lang="es-ES" sz="2000" b="1" dirty="0" smtClean="0">
                <a:solidFill>
                  <a:schemeClr val="bg1"/>
                </a:solidFill>
              </a:rPr>
              <a:t> de 1.700 </a:t>
            </a:r>
            <a:r>
              <a:rPr lang="es-ES" sz="2000" b="1" dirty="0" err="1" smtClean="0">
                <a:solidFill>
                  <a:schemeClr val="bg1"/>
                </a:solidFill>
              </a:rPr>
              <a:t>dolars</a:t>
            </a:r>
            <a:r>
              <a:rPr lang="es-ES" sz="20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s-ES" sz="2000" b="1" dirty="0" smtClean="0">
                <a:solidFill>
                  <a:schemeClr val="bg1"/>
                </a:solidFill>
              </a:rPr>
              <a:t>         agricultura 29%, </a:t>
            </a:r>
            <a:r>
              <a:rPr lang="es-ES" sz="2000" b="1" dirty="0" err="1" smtClean="0">
                <a:solidFill>
                  <a:schemeClr val="bg1"/>
                </a:solidFill>
              </a:rPr>
              <a:t>indústria</a:t>
            </a:r>
            <a:r>
              <a:rPr lang="es-ES" sz="2000" b="1" dirty="0" smtClean="0">
                <a:solidFill>
                  <a:schemeClr val="bg1"/>
                </a:solidFill>
              </a:rPr>
              <a:t> 25%, </a:t>
            </a:r>
            <a:r>
              <a:rPr lang="es-ES" sz="2000" b="1" dirty="0" err="1" smtClean="0">
                <a:solidFill>
                  <a:schemeClr val="bg1"/>
                </a:solidFill>
              </a:rPr>
              <a:t>serveis</a:t>
            </a:r>
            <a:r>
              <a:rPr lang="es-ES" sz="2000" b="1" dirty="0" smtClean="0">
                <a:solidFill>
                  <a:schemeClr val="bg1"/>
                </a:solidFill>
              </a:rPr>
              <a:t> 46%.</a:t>
            </a:r>
          </a:p>
          <a:p>
            <a:endParaRPr lang="es-ES" sz="2000" b="1" dirty="0" smtClean="0">
              <a:solidFill>
                <a:schemeClr val="bg1"/>
              </a:solidFill>
            </a:endParaRPr>
          </a:p>
          <a:p>
            <a:r>
              <a:rPr lang="es-ES" sz="2000" b="1" dirty="0" smtClean="0">
                <a:solidFill>
                  <a:schemeClr val="bg1"/>
                </a:solidFill>
              </a:rPr>
              <a:t>IDH (2012)  0,495</a:t>
            </a:r>
          </a:p>
          <a:p>
            <a:endParaRPr lang="es-ES" sz="2000" b="1" dirty="0" smtClean="0">
              <a:solidFill>
                <a:schemeClr val="bg1"/>
              </a:solidFill>
            </a:endParaRPr>
          </a:p>
          <a:p>
            <a:r>
              <a:rPr lang="es-ES" sz="2000" b="1" dirty="0" err="1" smtClean="0">
                <a:solidFill>
                  <a:schemeClr val="bg1"/>
                </a:solidFill>
              </a:rPr>
              <a:t>Membre</a:t>
            </a:r>
            <a:r>
              <a:rPr lang="es-ES" sz="2000" b="1" dirty="0" smtClean="0">
                <a:solidFill>
                  <a:schemeClr val="bg1"/>
                </a:solidFill>
              </a:rPr>
              <a:t> de : </a:t>
            </a:r>
            <a:r>
              <a:rPr lang="es-ES" sz="2000" b="1" dirty="0" err="1" smtClean="0">
                <a:solidFill>
                  <a:schemeClr val="bg1"/>
                </a:solidFill>
              </a:rPr>
              <a:t>ONU,Mancomunitat</a:t>
            </a:r>
            <a:r>
              <a:rPr lang="es-ES" sz="2000" b="1" dirty="0" smtClean="0">
                <a:solidFill>
                  <a:schemeClr val="bg1"/>
                </a:solidFill>
              </a:rPr>
              <a:t> de </a:t>
            </a:r>
            <a:r>
              <a:rPr lang="es-ES" sz="2000" b="1" dirty="0" err="1" smtClean="0">
                <a:solidFill>
                  <a:schemeClr val="bg1"/>
                </a:solidFill>
              </a:rPr>
              <a:t>Nacions</a:t>
            </a:r>
            <a:r>
              <a:rPr lang="es-ES" sz="2000" b="1" dirty="0" smtClean="0">
                <a:solidFill>
                  <a:schemeClr val="bg1"/>
                </a:solidFill>
              </a:rPr>
              <a:t>, UA.</a:t>
            </a:r>
            <a:endParaRPr lang="es-ES" sz="2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0"/>
            <a:ext cx="7009357" cy="691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1379687834_701578_1379687870_album_normal[1]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4346" y="0"/>
            <a:ext cx="9973900" cy="676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2428860" y="1000108"/>
            <a:ext cx="39832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dirty="0" smtClean="0">
                <a:solidFill>
                  <a:schemeClr val="bg1"/>
                </a:solidFill>
              </a:rPr>
              <a:t>MOLTES GRÀCIES</a:t>
            </a:r>
            <a:endParaRPr lang="es-ES" sz="4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</TotalTime>
  <Words>332</Words>
  <Application>Microsoft Office PowerPoint</Application>
  <PresentationFormat>Presentación en pantalla (4:3)</PresentationFormat>
  <Paragraphs>53</Paragraphs>
  <Slides>18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0" baseType="lpstr">
      <vt:lpstr>Tema de Office</vt:lpstr>
      <vt:lpstr>Documento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REPUBLICA DEL CAMERUN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maria angels</dc:creator>
  <cp:lastModifiedBy>maria angels</cp:lastModifiedBy>
  <cp:revision>28</cp:revision>
  <dcterms:created xsi:type="dcterms:W3CDTF">2013-11-19T11:26:30Z</dcterms:created>
  <dcterms:modified xsi:type="dcterms:W3CDTF">2013-11-27T15:40:43Z</dcterms:modified>
</cp:coreProperties>
</file>